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4" r:id="rId1"/>
  </p:sldMasterIdLst>
  <p:notesMasterIdLst>
    <p:notesMasterId r:id="rId32"/>
  </p:notesMasterIdLst>
  <p:sldIdLst>
    <p:sldId id="256" r:id="rId2"/>
    <p:sldId id="261" r:id="rId3"/>
    <p:sldId id="271" r:id="rId4"/>
    <p:sldId id="441" r:id="rId5"/>
    <p:sldId id="455" r:id="rId6"/>
    <p:sldId id="453" r:id="rId7"/>
    <p:sldId id="454" r:id="rId8"/>
    <p:sldId id="456" r:id="rId9"/>
    <p:sldId id="436" r:id="rId10"/>
    <p:sldId id="437" r:id="rId11"/>
    <p:sldId id="438" r:id="rId12"/>
    <p:sldId id="439" r:id="rId13"/>
    <p:sldId id="440" r:id="rId14"/>
    <p:sldId id="270" r:id="rId15"/>
    <p:sldId id="442" r:id="rId16"/>
    <p:sldId id="443" r:id="rId17"/>
    <p:sldId id="444" r:id="rId18"/>
    <p:sldId id="445" r:id="rId19"/>
    <p:sldId id="446" r:id="rId20"/>
    <p:sldId id="279" r:id="rId21"/>
    <p:sldId id="433" r:id="rId22"/>
    <p:sldId id="435" r:id="rId23"/>
    <p:sldId id="447" r:id="rId24"/>
    <p:sldId id="448" r:id="rId25"/>
    <p:sldId id="449" r:id="rId26"/>
    <p:sldId id="450" r:id="rId27"/>
    <p:sldId id="451" r:id="rId28"/>
    <p:sldId id="452" r:id="rId29"/>
    <p:sldId id="345" r:id="rId30"/>
    <p:sldId id="262"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04"/>
    <p:restoredTop sz="94681"/>
  </p:normalViewPr>
  <p:slideViewPr>
    <p:cSldViewPr snapToGrid="0" snapToObjects="1">
      <p:cViewPr>
        <p:scale>
          <a:sx n="112" d="100"/>
          <a:sy n="112" d="100"/>
        </p:scale>
        <p:origin x="-640" y="624"/>
      </p:cViewPr>
      <p:guideLst/>
    </p:cSldViewPr>
  </p:slideViewPr>
  <p:notesTextViewPr>
    <p:cViewPr>
      <p:scale>
        <a:sx n="1" d="1"/>
        <a:sy n="1" d="1"/>
      </p:scale>
      <p:origin x="0" y="0"/>
    </p:cViewPr>
  </p:notesTextViewPr>
  <p:notesViewPr>
    <p:cSldViewPr snapToGrid="0" snapToObjects="1">
      <p:cViewPr varScale="1">
        <p:scale>
          <a:sx n="106" d="100"/>
          <a:sy n="106" d="100"/>
        </p:scale>
        <p:origin x="2192" y="176"/>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g>
</file>

<file path=ppt/media/image10.png>
</file>

<file path=ppt/media/image12.tiff>
</file>

<file path=ppt/media/image14.tiff>
</file>

<file path=ppt/media/image15.png>
</file>

<file path=ppt/media/image16.png>
</file>

<file path=ppt/media/image17.png>
</file>

<file path=ppt/media/image18.png>
</file>

<file path=ppt/media/image19.png>
</file>

<file path=ppt/media/image2.jpg>
</file>

<file path=ppt/media/image20.tiff>
</file>

<file path=ppt/media/image21.jpeg>
</file>

<file path=ppt/media/image22.png>
</file>

<file path=ppt/media/image3.jp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5A488-1AC6-B649-A88A-91D0E808665E}" type="datetimeFigureOut">
              <a:rPr lang="en-US" smtClean="0"/>
              <a:t>4/2/19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A08049-2555-F34D-9DDA-D99A3A82B81E}" type="slidenum">
              <a:rPr lang="en-US" smtClean="0"/>
              <a:t>‹#›</a:t>
            </a:fld>
            <a:endParaRPr lang="en-US" dirty="0"/>
          </a:p>
        </p:txBody>
      </p:sp>
    </p:spTree>
    <p:extLst>
      <p:ext uri="{BB962C8B-B14F-4D97-AF65-F5344CB8AC3E}">
        <p14:creationId xmlns:p14="http://schemas.microsoft.com/office/powerpoint/2010/main" val="1919020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hdr" sz="quarter"/>
          </p:nvPr>
        </p:nvSpPr>
        <p:spPr>
          <a:noFill/>
        </p:spPr>
        <p:txBody>
          <a:bodyPr/>
          <a:lstStyle/>
          <a:p>
            <a:r>
              <a:rPr lang="en-US" dirty="0"/>
              <a:t>Does Archaeology Verify The Bible?</a:t>
            </a:r>
          </a:p>
        </p:txBody>
      </p:sp>
      <p:sp>
        <p:nvSpPr>
          <p:cNvPr id="88068" name="Rectangle 7"/>
          <p:cNvSpPr>
            <a:spLocks noGrp="1" noChangeArrowheads="1"/>
          </p:cNvSpPr>
          <p:nvPr>
            <p:ph type="sldNum" sz="quarter" idx="5"/>
          </p:nvPr>
        </p:nvSpPr>
        <p:spPr>
          <a:noFill/>
        </p:spPr>
        <p:txBody>
          <a:bodyPr/>
          <a:lstStyle/>
          <a:p>
            <a:fld id="{72B121EB-C7A1-456F-BB87-40D24FA022B4}" type="slidenum">
              <a:rPr lang="en-US"/>
              <a:pPr/>
              <a:t>9</a:t>
            </a:fld>
            <a:endParaRPr lang="en-US" dirty="0"/>
          </a:p>
        </p:txBody>
      </p:sp>
      <p:sp>
        <p:nvSpPr>
          <p:cNvPr id="88069" name="Rectangle 2"/>
          <p:cNvSpPr>
            <a:spLocks noGrp="1" noRot="1" noChangeAspect="1" noChangeArrowheads="1" noTextEdit="1"/>
          </p:cNvSpPr>
          <p:nvPr>
            <p:ph type="sldImg"/>
          </p:nvPr>
        </p:nvSpPr>
        <p:spPr>
          <a:ln/>
        </p:spPr>
      </p:sp>
    </p:spTree>
    <p:extLst>
      <p:ext uri="{BB962C8B-B14F-4D97-AF65-F5344CB8AC3E}">
        <p14:creationId xmlns:p14="http://schemas.microsoft.com/office/powerpoint/2010/main" val="820790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hdr" sz="quarter"/>
          </p:nvPr>
        </p:nvSpPr>
        <p:spPr>
          <a:noFill/>
        </p:spPr>
        <p:txBody>
          <a:bodyPr/>
          <a:lstStyle/>
          <a:p>
            <a:r>
              <a:rPr lang="en-US" dirty="0"/>
              <a:t>Does Archaeology Verify The Bible?</a:t>
            </a:r>
          </a:p>
        </p:txBody>
      </p:sp>
      <p:sp>
        <p:nvSpPr>
          <p:cNvPr id="89092" name="Rectangle 7"/>
          <p:cNvSpPr>
            <a:spLocks noGrp="1" noChangeArrowheads="1"/>
          </p:cNvSpPr>
          <p:nvPr>
            <p:ph type="sldNum" sz="quarter" idx="5"/>
          </p:nvPr>
        </p:nvSpPr>
        <p:spPr>
          <a:noFill/>
        </p:spPr>
        <p:txBody>
          <a:bodyPr/>
          <a:lstStyle/>
          <a:p>
            <a:fld id="{C0C643BC-D3C9-4D8F-B218-0DBD879533CA}" type="slidenum">
              <a:rPr lang="en-US"/>
              <a:pPr/>
              <a:t>10</a:t>
            </a:fld>
            <a:endParaRPr lang="en-US" dirty="0"/>
          </a:p>
        </p:txBody>
      </p:sp>
      <p:sp>
        <p:nvSpPr>
          <p:cNvPr id="89093" name="Rectangle 1026"/>
          <p:cNvSpPr>
            <a:spLocks noGrp="1" noRot="1" noChangeAspect="1" noChangeArrowheads="1" noTextEdit="1"/>
          </p:cNvSpPr>
          <p:nvPr>
            <p:ph type="sldImg"/>
          </p:nvPr>
        </p:nvSpPr>
        <p:spPr>
          <a:solidFill>
            <a:srgbClr val="FFFFFF"/>
          </a:solidFill>
          <a:ln/>
        </p:spPr>
      </p:sp>
    </p:spTree>
    <p:extLst>
      <p:ext uri="{BB962C8B-B14F-4D97-AF65-F5344CB8AC3E}">
        <p14:creationId xmlns:p14="http://schemas.microsoft.com/office/powerpoint/2010/main" val="20957969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hdr" sz="quarter"/>
          </p:nvPr>
        </p:nvSpPr>
        <p:spPr>
          <a:noFill/>
        </p:spPr>
        <p:txBody>
          <a:bodyPr/>
          <a:lstStyle/>
          <a:p>
            <a:r>
              <a:rPr lang="en-US" dirty="0"/>
              <a:t>Does Archaeology Verify The Bible?</a:t>
            </a:r>
          </a:p>
        </p:txBody>
      </p:sp>
      <p:sp>
        <p:nvSpPr>
          <p:cNvPr id="90116" name="Rectangle 7"/>
          <p:cNvSpPr>
            <a:spLocks noGrp="1" noChangeArrowheads="1"/>
          </p:cNvSpPr>
          <p:nvPr>
            <p:ph type="sldNum" sz="quarter" idx="5"/>
          </p:nvPr>
        </p:nvSpPr>
        <p:spPr>
          <a:noFill/>
        </p:spPr>
        <p:txBody>
          <a:bodyPr/>
          <a:lstStyle/>
          <a:p>
            <a:fld id="{31B0BD93-C716-4202-BB3E-4D4E40A2189F}" type="slidenum">
              <a:rPr lang="en-US"/>
              <a:pPr/>
              <a:t>11</a:t>
            </a:fld>
            <a:endParaRPr lang="en-US" dirty="0"/>
          </a:p>
        </p:txBody>
      </p:sp>
      <p:sp>
        <p:nvSpPr>
          <p:cNvPr id="90117" name="Rectangle 2"/>
          <p:cNvSpPr>
            <a:spLocks noGrp="1" noRot="1" noChangeAspect="1" noChangeArrowheads="1" noTextEdit="1"/>
          </p:cNvSpPr>
          <p:nvPr>
            <p:ph type="sldImg"/>
          </p:nvPr>
        </p:nvSpPr>
        <p:spPr>
          <a:ln/>
        </p:spPr>
      </p:sp>
    </p:spTree>
    <p:extLst>
      <p:ext uri="{BB962C8B-B14F-4D97-AF65-F5344CB8AC3E}">
        <p14:creationId xmlns:p14="http://schemas.microsoft.com/office/powerpoint/2010/main" val="1789044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hdr" sz="quarter"/>
          </p:nvPr>
        </p:nvSpPr>
        <p:spPr>
          <a:noFill/>
        </p:spPr>
        <p:txBody>
          <a:bodyPr/>
          <a:lstStyle/>
          <a:p>
            <a:r>
              <a:rPr lang="en-US" dirty="0"/>
              <a:t>Does Archaeology Verify The Bible?</a:t>
            </a:r>
          </a:p>
        </p:txBody>
      </p:sp>
      <p:sp>
        <p:nvSpPr>
          <p:cNvPr id="91140" name="Rectangle 7"/>
          <p:cNvSpPr>
            <a:spLocks noGrp="1" noChangeArrowheads="1"/>
          </p:cNvSpPr>
          <p:nvPr>
            <p:ph type="sldNum" sz="quarter" idx="5"/>
          </p:nvPr>
        </p:nvSpPr>
        <p:spPr>
          <a:noFill/>
        </p:spPr>
        <p:txBody>
          <a:bodyPr/>
          <a:lstStyle/>
          <a:p>
            <a:fld id="{33FE097D-A450-45F0-934B-DD0193BB36A7}" type="slidenum">
              <a:rPr lang="en-US"/>
              <a:pPr/>
              <a:t>12</a:t>
            </a:fld>
            <a:endParaRPr lang="en-US" dirty="0"/>
          </a:p>
        </p:txBody>
      </p:sp>
      <p:sp>
        <p:nvSpPr>
          <p:cNvPr id="91141" name="Rectangle 2"/>
          <p:cNvSpPr>
            <a:spLocks noGrp="1" noRot="1" noChangeAspect="1" noChangeArrowheads="1" noTextEdit="1"/>
          </p:cNvSpPr>
          <p:nvPr>
            <p:ph type="sldImg"/>
          </p:nvPr>
        </p:nvSpPr>
        <p:spPr>
          <a:ln/>
        </p:spPr>
      </p:sp>
    </p:spTree>
    <p:extLst>
      <p:ext uri="{BB962C8B-B14F-4D97-AF65-F5344CB8AC3E}">
        <p14:creationId xmlns:p14="http://schemas.microsoft.com/office/powerpoint/2010/main" val="234514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hdr" sz="quarter"/>
          </p:nvPr>
        </p:nvSpPr>
        <p:spPr>
          <a:noFill/>
        </p:spPr>
        <p:txBody>
          <a:bodyPr/>
          <a:lstStyle/>
          <a:p>
            <a:r>
              <a:rPr lang="en-US" dirty="0"/>
              <a:t>Does Archaeology Verify The Bible?</a:t>
            </a:r>
          </a:p>
        </p:txBody>
      </p:sp>
      <p:sp>
        <p:nvSpPr>
          <p:cNvPr id="92164" name="Rectangle 7"/>
          <p:cNvSpPr>
            <a:spLocks noGrp="1" noChangeArrowheads="1"/>
          </p:cNvSpPr>
          <p:nvPr>
            <p:ph type="sldNum" sz="quarter" idx="5"/>
          </p:nvPr>
        </p:nvSpPr>
        <p:spPr>
          <a:noFill/>
        </p:spPr>
        <p:txBody>
          <a:bodyPr/>
          <a:lstStyle/>
          <a:p>
            <a:fld id="{01CD7384-508D-4CDA-8D00-164AD14B1B29}" type="slidenum">
              <a:rPr lang="en-US"/>
              <a:pPr/>
              <a:t>13</a:t>
            </a:fld>
            <a:endParaRPr lang="en-US" dirty="0"/>
          </a:p>
        </p:txBody>
      </p:sp>
      <p:sp>
        <p:nvSpPr>
          <p:cNvPr id="92165" name="Rectangle 2"/>
          <p:cNvSpPr>
            <a:spLocks noGrp="1" noRot="1" noChangeAspect="1" noChangeArrowheads="1" noTextEdit="1"/>
          </p:cNvSpPr>
          <p:nvPr>
            <p:ph type="sldImg"/>
          </p:nvPr>
        </p:nvSpPr>
        <p:spPr>
          <a:ln/>
        </p:spPr>
      </p:sp>
    </p:spTree>
    <p:extLst>
      <p:ext uri="{BB962C8B-B14F-4D97-AF65-F5344CB8AC3E}">
        <p14:creationId xmlns:p14="http://schemas.microsoft.com/office/powerpoint/2010/main" val="2788926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7584" y="3726427"/>
            <a:ext cx="10756492" cy="1219197"/>
          </a:xfrm>
          <a:noFill/>
          <a:effectLst>
            <a:outerShdw blurRad="50800" dist="38100" dir="2700000" algn="tl" rotWithShape="0">
              <a:prstClr val="black">
                <a:alpha val="40000"/>
              </a:prstClr>
            </a:outerShdw>
          </a:effectLst>
        </p:spPr>
        <p:txBody>
          <a:bodyPr>
            <a:normAutofit/>
          </a:bodyPr>
          <a:lstStyle>
            <a:lvl1pPr algn="r">
              <a:defRPr sz="4800">
                <a:solidFill>
                  <a:schemeClr val="bg1"/>
                </a:solidFill>
              </a:defRPr>
            </a:lvl1pPr>
          </a:lstStyle>
          <a:p>
            <a:r>
              <a:rPr lang="en-US" dirty="0"/>
              <a:t>Click to edit </a:t>
            </a:r>
            <a:r>
              <a:rPr lang="en-US" dirty="0" smtClean="0"/>
              <a:t/>
            </a:r>
            <a:br>
              <a:rPr lang="en-US" dirty="0" smtClean="0"/>
            </a:br>
            <a:r>
              <a:rPr lang="en-US" dirty="0" smtClean="0"/>
              <a:t>Master </a:t>
            </a:r>
            <a:r>
              <a:rPr lang="en-US" dirty="0"/>
              <a:t>title style</a:t>
            </a:r>
          </a:p>
        </p:txBody>
      </p:sp>
      <p:sp>
        <p:nvSpPr>
          <p:cNvPr id="3" name="Subtitle 2"/>
          <p:cNvSpPr>
            <a:spLocks noGrp="1"/>
          </p:cNvSpPr>
          <p:nvPr>
            <p:ph type="subTitle" idx="1"/>
          </p:nvPr>
        </p:nvSpPr>
        <p:spPr>
          <a:xfrm>
            <a:off x="707923" y="4945624"/>
            <a:ext cx="10776153" cy="904568"/>
          </a:xfrm>
        </p:spPr>
        <p:txBody>
          <a:bodyPr>
            <a:normAutofit/>
          </a:bodyPr>
          <a:lstStyle>
            <a:lvl1pPr marL="0" indent="0" algn="r">
              <a:buNone/>
              <a:defRPr sz="3733" b="0" i="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pPr/>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pic>
        <p:nvPicPr>
          <p:cNvPr id="7" name="Picture 6" descr="E:\websites\free-power-point-templates\2012\logos.png">
            <a:extLst>
              <a:ext uri="{FF2B5EF4-FFF2-40B4-BE49-F238E27FC236}">
                <a16:creationId xmlns="" xmlns:a16="http://schemas.microsoft.com/office/drawing/2014/main" id="{08B89D22-1D6E-450B-881F-4D2A4C527F72}"/>
              </a:ext>
            </a:extLst>
          </p:cNvPr>
          <p:cNvPicPr>
            <a:picLocks noChangeAspect="1" noChangeArrowheads="1"/>
          </p:cNvPicPr>
          <p:nvPr/>
        </p:nvPicPr>
        <p:blipFill>
          <a:blip r:embed="rId2">
            <a:extLst>
              <a:ext uri="{28A0092B-C50C-407E-A947-70E740481C1C}">
                <a14:useLocalDpi xmlns:a14="http://schemas.microsoft.com/office/drawing/2010/main"/>
              </a:ext>
            </a:extLst>
          </a:blip>
          <a:stretch>
            <a:fillRect/>
          </a:stretch>
        </p:blipFill>
        <p:spPr bwMode="auto">
          <a:xfrm>
            <a:off x="5077967" y="3101618"/>
            <a:ext cx="1951712" cy="70261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and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531966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Layout 1">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609600" y="255991"/>
            <a:ext cx="5886643" cy="808348"/>
          </a:xfrm>
        </p:spPr>
        <p:txBody>
          <a:bodyPr/>
          <a:lstStyle>
            <a:lvl1pPr>
              <a:defRPr b="0"/>
            </a:lvl1pPr>
          </a:lstStyle>
          <a:p>
            <a:r>
              <a:rPr lang="en-US" dirty="0" smtClean="0"/>
              <a:t>CLICK TO EDIT MASTER TITLE STYLE</a:t>
            </a:r>
            <a:endParaRPr lang="en-US" dirty="0"/>
          </a:p>
        </p:txBody>
      </p:sp>
      <p:sp>
        <p:nvSpPr>
          <p:cNvPr id="5" name="Content Placeholder 3"/>
          <p:cNvSpPr>
            <a:spLocks noGrp="1"/>
          </p:cNvSpPr>
          <p:nvPr>
            <p:ph sz="quarter" idx="10"/>
          </p:nvPr>
        </p:nvSpPr>
        <p:spPr>
          <a:xfrm>
            <a:off x="609600" y="1439334"/>
            <a:ext cx="10974917" cy="46101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737649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6197600" y="1600200"/>
            <a:ext cx="53848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6197600" y="3938589"/>
            <a:ext cx="53848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Date Placeholder 5"/>
          <p:cNvSpPr>
            <a:spLocks noGrp="1"/>
          </p:cNvSpPr>
          <p:nvPr>
            <p:ph type="dt" sz="half" idx="10"/>
          </p:nvPr>
        </p:nvSpPr>
        <p:spPr>
          <a:xfrm>
            <a:off x="609600" y="6251575"/>
            <a:ext cx="2844800" cy="476250"/>
          </a:xfrm>
        </p:spPr>
        <p:txBody>
          <a:bodyPr/>
          <a:lstStyle>
            <a:lvl1pPr>
              <a:defRPr/>
            </a:lvl1pPr>
          </a:lstStyle>
          <a:p>
            <a:endParaRPr lang="en-US" altLang="x-none" dirty="0"/>
          </a:p>
        </p:txBody>
      </p:sp>
      <p:sp>
        <p:nvSpPr>
          <p:cNvPr id="7" name="Slide Number Placeholder 6"/>
          <p:cNvSpPr>
            <a:spLocks noGrp="1"/>
          </p:cNvSpPr>
          <p:nvPr>
            <p:ph type="sldNum" sz="quarter" idx="11"/>
          </p:nvPr>
        </p:nvSpPr>
        <p:spPr>
          <a:xfrm>
            <a:off x="8737600" y="6248400"/>
            <a:ext cx="2844800" cy="476250"/>
          </a:xfrm>
        </p:spPr>
        <p:txBody>
          <a:bodyPr/>
          <a:lstStyle>
            <a:lvl1pPr>
              <a:defRPr/>
            </a:lvl1pPr>
          </a:lstStyle>
          <a:p>
            <a:fld id="{5A028AE1-7106-AA4D-9011-A1E1E6F4A033}" type="slidenum">
              <a:rPr lang="en-US" altLang="x-none"/>
              <a:pPr/>
              <a:t>‹#›</a:t>
            </a:fld>
            <a:endParaRPr lang="en-US" altLang="x-none" dirty="0"/>
          </a:p>
        </p:txBody>
      </p:sp>
      <p:sp>
        <p:nvSpPr>
          <p:cNvPr id="8" name="Footer Placeholder 7"/>
          <p:cNvSpPr>
            <a:spLocks noGrp="1"/>
          </p:cNvSpPr>
          <p:nvPr>
            <p:ph type="ftr" sz="quarter" idx="12"/>
          </p:nvPr>
        </p:nvSpPr>
        <p:spPr>
          <a:xfrm>
            <a:off x="4165600" y="6248400"/>
            <a:ext cx="3860800" cy="476250"/>
          </a:xfrm>
        </p:spPr>
        <p:txBody>
          <a:bodyPr/>
          <a:lstStyle>
            <a:lvl1pPr>
              <a:defRPr/>
            </a:lvl1pPr>
          </a:lstStyle>
          <a:p>
            <a:endParaRPr lang="en-US" altLang="x-none" dirty="0"/>
          </a:p>
        </p:txBody>
      </p:sp>
    </p:spTree>
    <p:extLst>
      <p:ext uri="{BB962C8B-B14F-4D97-AF65-F5344CB8AC3E}">
        <p14:creationId xmlns:p14="http://schemas.microsoft.com/office/powerpoint/2010/main" val="445393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9768" y="240121"/>
            <a:ext cx="11012131" cy="1018035"/>
          </a:xfrm>
        </p:spPr>
        <p:txBody>
          <a:bodyPr>
            <a:normAutofit/>
          </a:bodyPr>
          <a:lstStyle>
            <a:lvl1pPr algn="r">
              <a:defRPr sz="4800" baseline="0">
                <a:solidFill>
                  <a:srgbClr val="FFFF00"/>
                </a:solidFill>
                <a:effectLst>
                  <a:outerShdw blurRad="50800" dist="38100" dir="2700000" algn="tl" rotWithShape="0">
                    <a:prstClr val="black">
                      <a:alpha val="40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598621" y="1465008"/>
            <a:ext cx="10994760" cy="5018089"/>
          </a:xfrm>
        </p:spPr>
        <p:txBody>
          <a:bodyPr/>
          <a:lstStyle>
            <a:lvl1pPr algn="l">
              <a:defRPr sz="3733">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4597" y="591210"/>
            <a:ext cx="8878143" cy="967132"/>
          </a:xfrm>
        </p:spPr>
        <p:txBody>
          <a:bodyPr>
            <a:normAutofit/>
          </a:bodyPr>
          <a:lstStyle>
            <a:lvl1pPr algn="l">
              <a:defRPr sz="4800">
                <a:solidFill>
                  <a:srgbClr val="0070C0"/>
                </a:solidFill>
                <a:effectLst>
                  <a:outerShdw blurRad="50800" dist="38100" dir="2700000" algn="tl" rotWithShape="0">
                    <a:prstClr val="black">
                      <a:alpha val="40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2674375" y="1569915"/>
            <a:ext cx="8908028" cy="4681415"/>
          </a:xfrm>
        </p:spPr>
        <p:txBody>
          <a:bodyPr/>
          <a:lstStyle>
            <a:lvl1pPr>
              <a:defRPr sz="3733">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t>4/2/19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0592" y="234378"/>
            <a:ext cx="10791153" cy="1018033"/>
          </a:xfrm>
        </p:spPr>
        <p:txBody>
          <a:bodyPr>
            <a:normAutofit/>
          </a:bodyPr>
          <a:lstStyle>
            <a:lvl1pPr algn="r">
              <a:defRPr sz="4800" baseline="0">
                <a:solidFill>
                  <a:schemeClr val="bg1"/>
                </a:solidFill>
                <a:effectLst>
                  <a:outerShdw blurRad="50800" dist="38100" dir="2700000" algn="tl" rotWithShape="0">
                    <a:prstClr val="black">
                      <a:alpha val="40000"/>
                    </a:prstClr>
                  </a:outerShdw>
                </a:effectLst>
              </a:defRPr>
            </a:lvl1pPr>
          </a:lstStyle>
          <a:p>
            <a:r>
              <a:rPr lang="en-US" smtClean="0"/>
              <a:t>Click to edit Master title style</a:t>
            </a:r>
            <a:endParaRPr lang="en-US" dirty="0"/>
          </a:p>
        </p:txBody>
      </p:sp>
      <p:sp>
        <p:nvSpPr>
          <p:cNvPr id="3" name="Text Placeholder 2"/>
          <p:cNvSpPr>
            <a:spLocks noGrp="1"/>
          </p:cNvSpPr>
          <p:nvPr>
            <p:ph type="body" idx="1"/>
          </p:nvPr>
        </p:nvSpPr>
        <p:spPr>
          <a:xfrm>
            <a:off x="715839" y="2010711"/>
            <a:ext cx="5386917" cy="639763"/>
          </a:xfrm>
        </p:spPr>
        <p:txBody>
          <a:bodyPr anchor="b"/>
          <a:lstStyle>
            <a:lvl1pPr marL="0" indent="0" algn="ctr">
              <a:buNone/>
              <a:defRPr sz="3200" b="1">
                <a:solidFill>
                  <a:srgbClr val="0070C0"/>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smtClean="0"/>
              <a:t>Click to edit Master text styles</a:t>
            </a:r>
          </a:p>
        </p:txBody>
      </p:sp>
      <p:sp>
        <p:nvSpPr>
          <p:cNvPr id="4" name="Content Placeholder 3"/>
          <p:cNvSpPr>
            <a:spLocks noGrp="1"/>
          </p:cNvSpPr>
          <p:nvPr>
            <p:ph sz="half" idx="2"/>
          </p:nvPr>
        </p:nvSpPr>
        <p:spPr>
          <a:xfrm>
            <a:off x="715839" y="2640573"/>
            <a:ext cx="5386917" cy="3035059"/>
          </a:xfrm>
        </p:spPr>
        <p:txBody>
          <a:bodyPr/>
          <a:lstStyle>
            <a:lvl1pPr algn="ctr">
              <a:defRPr sz="3200">
                <a:solidFill>
                  <a:schemeClr val="tx1"/>
                </a:solidFill>
              </a:defRPr>
            </a:lvl1pPr>
            <a:lvl2pPr algn="ctr">
              <a:defRPr sz="2667">
                <a:solidFill>
                  <a:schemeClr val="tx1"/>
                </a:solidFill>
              </a:defRPr>
            </a:lvl2pPr>
            <a:lvl3pPr algn="ctr">
              <a:defRPr sz="2400">
                <a:solidFill>
                  <a:schemeClr val="tx1"/>
                </a:solidFill>
              </a:defRPr>
            </a:lvl3pPr>
            <a:lvl4pPr algn="ctr">
              <a:defRPr sz="2133">
                <a:solidFill>
                  <a:schemeClr val="tx1"/>
                </a:solidFill>
              </a:defRPr>
            </a:lvl4pPr>
            <a:lvl5pPr algn="ctr">
              <a:defRPr sz="2133">
                <a:solidFill>
                  <a:schemeClr val="tx1"/>
                </a:solidFill>
              </a:defRPr>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1" y="2010711"/>
            <a:ext cx="5389033" cy="639763"/>
          </a:xfrm>
        </p:spPr>
        <p:txBody>
          <a:bodyPr anchor="b"/>
          <a:lstStyle>
            <a:lvl1pPr marL="0" indent="0" algn="ctr">
              <a:buNone/>
              <a:defRPr sz="3200" b="1">
                <a:solidFill>
                  <a:srgbClr val="0070C0"/>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smtClean="0"/>
              <a:t>Click to edit Master text styles</a:t>
            </a:r>
          </a:p>
        </p:txBody>
      </p:sp>
      <p:sp>
        <p:nvSpPr>
          <p:cNvPr id="6" name="Content Placeholder 5"/>
          <p:cNvSpPr>
            <a:spLocks noGrp="1"/>
          </p:cNvSpPr>
          <p:nvPr>
            <p:ph sz="quarter" idx="4"/>
          </p:nvPr>
        </p:nvSpPr>
        <p:spPr>
          <a:xfrm>
            <a:off x="6096001" y="2640573"/>
            <a:ext cx="5389033" cy="3035059"/>
          </a:xfrm>
        </p:spPr>
        <p:txBody>
          <a:bodyPr/>
          <a:lstStyle>
            <a:lvl1pPr algn="ctr">
              <a:defRPr sz="3200">
                <a:solidFill>
                  <a:schemeClr val="tx1"/>
                </a:solidFill>
              </a:defRPr>
            </a:lvl1pPr>
            <a:lvl2pPr algn="ctr">
              <a:defRPr sz="2667">
                <a:solidFill>
                  <a:schemeClr val="tx1"/>
                </a:solidFill>
              </a:defRPr>
            </a:lvl2pPr>
            <a:lvl3pPr algn="ctr">
              <a:defRPr sz="2400">
                <a:solidFill>
                  <a:schemeClr val="tx1"/>
                </a:solidFill>
              </a:defRPr>
            </a:lvl3pPr>
            <a:lvl4pPr algn="ctr">
              <a:defRPr sz="2133">
                <a:solidFill>
                  <a:schemeClr val="tx1"/>
                </a:solidFill>
              </a:defRPr>
            </a:lvl4pPr>
            <a:lvl5pPr algn="ctr">
              <a:defRPr sz="2133">
                <a:solidFill>
                  <a:schemeClr val="tx1"/>
                </a:solidFill>
              </a:defRPr>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00"/>
                </a:solidFill>
              </a:defRPr>
            </a:lvl1p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t>4/2/19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48A87A34-81AB-432B-8DAE-1953F412C126}" type="datetimeFigureOut">
              <a:rPr lang="en-US" smtClean="0"/>
              <a:pPr/>
              <a:t>4/2/19</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609466455"/>
      </p:ext>
    </p:extLst>
  </p:cSld>
  <p:clrMap bg1="lt1" tx1="dk1" bg2="lt2" tx2="dk2" accent1="accent1" accent2="accent2" accent3="accent3" accent4="accent4" accent5="accent5" accent6="accent6" hlink="hlink" folHlink="folHlink"/>
  <p:sldLayoutIdLst>
    <p:sldLayoutId id="2147483815" r:id="rId1"/>
    <p:sldLayoutId id="2147483816" r:id="rId2"/>
    <p:sldLayoutId id="2147483817"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7" r:id="rId13"/>
    <p:sldLayoutId id="2147483828" r:id="rId14"/>
    <p:sldLayoutId id="2147483829" r:id="rId15"/>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tiff"/></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cap="none" dirty="0" smtClean="0"/>
              <a:t>Mines, Minerals,</a:t>
            </a:r>
            <a:br>
              <a:rPr lang="en-US" cap="none" dirty="0" smtClean="0"/>
            </a:br>
            <a:r>
              <a:rPr lang="en-US" cap="none" dirty="0" smtClean="0"/>
              <a:t>and Minecraft</a:t>
            </a:r>
            <a:endParaRPr lang="en-US" cap="none" dirty="0"/>
          </a:p>
        </p:txBody>
      </p:sp>
      <p:sp>
        <p:nvSpPr>
          <p:cNvPr id="7" name="Subtitle 2"/>
          <p:cNvSpPr>
            <a:spLocks noGrp="1"/>
          </p:cNvSpPr>
          <p:nvPr>
            <p:ph type="subTitle" idx="1"/>
          </p:nvPr>
        </p:nvSpPr>
        <p:spPr/>
        <p:txBody>
          <a:bodyPr>
            <a:normAutofit fontScale="47500" lnSpcReduction="20000"/>
          </a:bodyPr>
          <a:lstStyle/>
          <a:p>
            <a:endParaRPr lang="en-US" dirty="0" smtClean="0"/>
          </a:p>
          <a:p>
            <a:r>
              <a:rPr lang="en-US" dirty="0" smtClean="0"/>
              <a:t>Dr. Charles “Chuck” Bell</a:t>
            </a:r>
          </a:p>
          <a:p>
            <a:r>
              <a:rPr lang="en-US" dirty="0" smtClean="0"/>
              <a:t>Lesson 9: 03 April 2019</a:t>
            </a:r>
            <a:endParaRPr lang="en-US" dirty="0"/>
          </a:p>
        </p:txBody>
      </p:sp>
    </p:spTree>
    <p:extLst>
      <p:ext uri="{BB962C8B-B14F-4D97-AF65-F5344CB8AC3E}">
        <p14:creationId xmlns:p14="http://schemas.microsoft.com/office/powerpoint/2010/main" val="9299207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2050"/>
          <p:cNvSpPr>
            <a:spLocks noGrp="1" noChangeArrowheads="1"/>
          </p:cNvSpPr>
          <p:nvPr>
            <p:ph type="title"/>
          </p:nvPr>
        </p:nvSpPr>
        <p:spPr/>
        <p:txBody>
          <a:bodyPr/>
          <a:lstStyle/>
          <a:p>
            <a:pPr eaLnBrk="1" hangingPunct="1"/>
            <a:r>
              <a:rPr lang="en-US" dirty="0" smtClean="0"/>
              <a:t>Where Is The Dead Sea?</a:t>
            </a:r>
          </a:p>
        </p:txBody>
      </p:sp>
      <p:sp>
        <p:nvSpPr>
          <p:cNvPr id="11267" name="Slide Number Placeholder 4"/>
          <p:cNvSpPr>
            <a:spLocks noGrp="1"/>
          </p:cNvSpPr>
          <p:nvPr>
            <p:ph type="sldNum" sz="quarter" idx="12"/>
          </p:nvPr>
        </p:nvSpPr>
        <p:spPr>
          <a:noFill/>
        </p:spPr>
        <p:txBody>
          <a:bodyPr/>
          <a:lstStyle/>
          <a:p>
            <a:fld id="{C7F80BCB-2F1A-4430-A988-6E2C046E5105}" type="slidenum">
              <a:rPr lang="en-US"/>
              <a:pPr/>
              <a:t>10</a:t>
            </a:fld>
            <a:endParaRPr lang="en-US" dirty="0"/>
          </a:p>
        </p:txBody>
      </p:sp>
      <p:pic>
        <p:nvPicPr>
          <p:cNvPr id="11269" name="Picture 2051"/>
          <p:cNvPicPr>
            <a:picLocks noChangeAspect="1" noChangeArrowheads="1"/>
          </p:cNvPicPr>
          <p:nvPr/>
        </p:nvPicPr>
        <p:blipFill>
          <a:blip r:embed="rId3" cstate="print"/>
          <a:srcRect/>
          <a:stretch>
            <a:fillRect/>
          </a:stretch>
        </p:blipFill>
        <p:spPr bwMode="auto">
          <a:xfrm>
            <a:off x="2819400" y="1524001"/>
            <a:ext cx="4514850" cy="5000625"/>
          </a:xfrm>
          <a:prstGeom prst="rect">
            <a:avLst/>
          </a:prstGeom>
          <a:noFill/>
          <a:ln w="9525">
            <a:noFill/>
            <a:miter lim="800000"/>
            <a:headEnd/>
            <a:tailEnd/>
          </a:ln>
        </p:spPr>
      </p:pic>
      <p:pic>
        <p:nvPicPr>
          <p:cNvPr id="11270" name="Picture 2052"/>
          <p:cNvPicPr>
            <a:picLocks noChangeAspect="1" noChangeArrowheads="1"/>
          </p:cNvPicPr>
          <p:nvPr/>
        </p:nvPicPr>
        <p:blipFill>
          <a:blip r:embed="rId4" cstate="print"/>
          <a:srcRect/>
          <a:stretch>
            <a:fillRect/>
          </a:stretch>
        </p:blipFill>
        <p:spPr bwMode="auto">
          <a:xfrm>
            <a:off x="7543800" y="4724401"/>
            <a:ext cx="2857500" cy="1838325"/>
          </a:xfrm>
          <a:prstGeom prst="rect">
            <a:avLst/>
          </a:prstGeom>
          <a:noFill/>
          <a:ln w="9525">
            <a:noFill/>
            <a:miter lim="800000"/>
            <a:headEnd/>
            <a:tailEnd/>
          </a:ln>
        </p:spPr>
      </p:pic>
      <p:pic>
        <p:nvPicPr>
          <p:cNvPr id="11271" name="Picture 2053"/>
          <p:cNvPicPr>
            <a:picLocks noChangeAspect="1" noChangeArrowheads="1"/>
          </p:cNvPicPr>
          <p:nvPr/>
        </p:nvPicPr>
        <p:blipFill>
          <a:blip r:embed="rId5" cstate="print"/>
          <a:srcRect/>
          <a:stretch>
            <a:fillRect/>
          </a:stretch>
        </p:blipFill>
        <p:spPr bwMode="auto">
          <a:xfrm>
            <a:off x="7696201" y="1600200"/>
            <a:ext cx="2409825" cy="2971800"/>
          </a:xfrm>
          <a:prstGeom prst="rect">
            <a:avLst/>
          </a:prstGeom>
          <a:noFill/>
          <a:ln w="9525">
            <a:noFill/>
            <a:miter lim="800000"/>
            <a:headEnd/>
            <a:tailEnd/>
          </a:ln>
        </p:spPr>
      </p:pic>
    </p:spTree>
    <p:extLst>
      <p:ext uri="{BB962C8B-B14F-4D97-AF65-F5344CB8AC3E}">
        <p14:creationId xmlns:p14="http://schemas.microsoft.com/office/powerpoint/2010/main" val="8717932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2" name="Rectangle 2"/>
          <p:cNvSpPr>
            <a:spLocks noGrp="1" noChangeArrowheads="1"/>
          </p:cNvSpPr>
          <p:nvPr>
            <p:ph type="title"/>
          </p:nvPr>
        </p:nvSpPr>
        <p:spPr/>
        <p:txBody>
          <a:bodyPr>
            <a:normAutofit/>
          </a:bodyPr>
          <a:lstStyle/>
          <a:p>
            <a:pPr eaLnBrk="1" hangingPunct="1"/>
            <a:r>
              <a:rPr lang="en-US" dirty="0" smtClean="0"/>
              <a:t>Dead Sea Scroll Facts</a:t>
            </a:r>
          </a:p>
        </p:txBody>
      </p:sp>
      <p:sp>
        <p:nvSpPr>
          <p:cNvPr id="12293" name="Rectangle 3"/>
          <p:cNvSpPr>
            <a:spLocks noGrp="1" noChangeArrowheads="1"/>
          </p:cNvSpPr>
          <p:nvPr>
            <p:ph idx="1"/>
          </p:nvPr>
        </p:nvSpPr>
        <p:spPr/>
        <p:txBody>
          <a:bodyPr>
            <a:normAutofit/>
          </a:bodyPr>
          <a:lstStyle/>
          <a:p>
            <a:pPr eaLnBrk="1" hangingPunct="1">
              <a:lnSpc>
                <a:spcPct val="90000"/>
              </a:lnSpc>
            </a:pPr>
            <a:r>
              <a:rPr lang="en-US" sz="2400" dirty="0">
                <a:cs typeface="Times New Roman" pitchFamily="18" charset="0"/>
              </a:rPr>
              <a:t>40,000 scroll fragments were found in jars in eleven different caves</a:t>
            </a:r>
            <a:endParaRPr lang="en-US" sz="2400" dirty="0"/>
          </a:p>
          <a:p>
            <a:pPr eaLnBrk="1" hangingPunct="1">
              <a:lnSpc>
                <a:spcPct val="90000"/>
              </a:lnSpc>
            </a:pPr>
            <a:r>
              <a:rPr lang="en-US" sz="2400" dirty="0">
                <a:cs typeface="Times New Roman" pitchFamily="18" charset="0"/>
              </a:rPr>
              <a:t>35,000 scroll fragments from 400 manuscripts were found in Cave #4</a:t>
            </a:r>
          </a:p>
          <a:p>
            <a:pPr eaLnBrk="1" hangingPunct="1">
              <a:lnSpc>
                <a:spcPct val="90000"/>
              </a:lnSpc>
            </a:pPr>
            <a:r>
              <a:rPr lang="en-US" sz="2400" dirty="0">
                <a:cs typeface="Times New Roman" pitchFamily="18" charset="0"/>
              </a:rPr>
              <a:t>All scrolls were produced prior to 67-73 AD (time of first Jewish-Roman war)</a:t>
            </a:r>
          </a:p>
          <a:p>
            <a:pPr eaLnBrk="1" hangingPunct="1">
              <a:lnSpc>
                <a:spcPct val="90000"/>
              </a:lnSpc>
            </a:pPr>
            <a:r>
              <a:rPr lang="en-US" sz="2400" dirty="0">
                <a:cs typeface="Times New Roman" pitchFamily="18" charset="0"/>
              </a:rPr>
              <a:t>Literary remains of a Community that lived at Qumran from ~135 BC to ~67 AD</a:t>
            </a:r>
          </a:p>
          <a:p>
            <a:pPr eaLnBrk="1" hangingPunct="1">
              <a:lnSpc>
                <a:spcPct val="90000"/>
              </a:lnSpc>
            </a:pPr>
            <a:r>
              <a:rPr lang="en-US" sz="2400" dirty="0">
                <a:cs typeface="Times New Roman" pitchFamily="18" charset="0"/>
              </a:rPr>
              <a:t>Scrolls contain samples of all OT books except Esther</a:t>
            </a:r>
            <a:endParaRPr lang="en-US" sz="2400" dirty="0"/>
          </a:p>
        </p:txBody>
      </p:sp>
      <p:sp>
        <p:nvSpPr>
          <p:cNvPr id="12291" name="Slide Number Placeholder 5"/>
          <p:cNvSpPr>
            <a:spLocks noGrp="1"/>
          </p:cNvSpPr>
          <p:nvPr>
            <p:ph type="sldNum" sz="quarter" idx="12"/>
          </p:nvPr>
        </p:nvSpPr>
        <p:spPr>
          <a:noFill/>
        </p:spPr>
        <p:txBody>
          <a:bodyPr/>
          <a:lstStyle/>
          <a:p>
            <a:fld id="{22967E49-5D6F-49FB-B3C7-611329BAD8C0}" type="slidenum">
              <a:rPr lang="en-US"/>
              <a:pPr/>
              <a:t>11</a:t>
            </a:fld>
            <a:endParaRPr lang="en-US" dirty="0"/>
          </a:p>
        </p:txBody>
      </p:sp>
      <p:pic>
        <p:nvPicPr>
          <p:cNvPr id="12294" name="Picture 4" descr="C:\HEINZ\bibstudy\creation\croatia\icons\dsscave4.jpg"/>
          <p:cNvPicPr>
            <a:picLocks noChangeAspect="1" noChangeArrowheads="1"/>
          </p:cNvPicPr>
          <p:nvPr/>
        </p:nvPicPr>
        <p:blipFill>
          <a:blip r:embed="rId3" cstate="print"/>
          <a:srcRect/>
          <a:stretch>
            <a:fillRect/>
          </a:stretch>
        </p:blipFill>
        <p:spPr bwMode="auto">
          <a:xfrm>
            <a:off x="3212876" y="3602397"/>
            <a:ext cx="5766249" cy="2936516"/>
          </a:xfrm>
          <a:prstGeom prst="rect">
            <a:avLst/>
          </a:prstGeom>
          <a:noFill/>
          <a:ln w="9525">
            <a:noFill/>
            <a:miter lim="800000"/>
            <a:headEnd/>
            <a:tailEnd/>
          </a:ln>
        </p:spPr>
      </p:pic>
    </p:spTree>
    <p:extLst>
      <p:ext uri="{BB962C8B-B14F-4D97-AF65-F5344CB8AC3E}">
        <p14:creationId xmlns:p14="http://schemas.microsoft.com/office/powerpoint/2010/main" val="16513191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Rectangle 2"/>
          <p:cNvSpPr>
            <a:spLocks noGrp="1" noChangeArrowheads="1"/>
          </p:cNvSpPr>
          <p:nvPr>
            <p:ph type="title"/>
          </p:nvPr>
        </p:nvSpPr>
        <p:spPr/>
        <p:txBody>
          <a:bodyPr/>
          <a:lstStyle/>
          <a:p>
            <a:pPr eaLnBrk="1" hangingPunct="1"/>
            <a:r>
              <a:rPr lang="en-US" dirty="0" smtClean="0"/>
              <a:t>Dead Sea Scroll Facts - 2</a:t>
            </a:r>
          </a:p>
        </p:txBody>
      </p:sp>
      <p:sp>
        <p:nvSpPr>
          <p:cNvPr id="13317" name="Rectangle 3"/>
          <p:cNvSpPr>
            <a:spLocks noGrp="1" noChangeArrowheads="1"/>
          </p:cNvSpPr>
          <p:nvPr>
            <p:ph idx="1"/>
          </p:nvPr>
        </p:nvSpPr>
        <p:spPr/>
        <p:txBody>
          <a:bodyPr/>
          <a:lstStyle/>
          <a:p>
            <a:pPr eaLnBrk="1" hangingPunct="1"/>
            <a:r>
              <a:rPr lang="en-US" sz="2800" dirty="0">
                <a:cs typeface="Times New Roman" pitchFamily="18" charset="0"/>
              </a:rPr>
              <a:t>Complete scroll of Isaiah (dated about 125 B.C.) was found in Cave #1</a:t>
            </a:r>
          </a:p>
          <a:p>
            <a:pPr eaLnBrk="1" hangingPunct="1"/>
            <a:r>
              <a:rPr lang="en-US" sz="2800" dirty="0">
                <a:cs typeface="Times New Roman" pitchFamily="18" charset="0"/>
              </a:rPr>
              <a:t>No NT book scrolls found (too early)</a:t>
            </a:r>
          </a:p>
          <a:p>
            <a:pPr eaLnBrk="1" hangingPunct="1"/>
            <a:r>
              <a:rPr lang="en-US" sz="2800" dirty="0">
                <a:cs typeface="Times New Roman" pitchFamily="18" charset="0"/>
              </a:rPr>
              <a:t>Large number of Jewish non-canonical writings</a:t>
            </a:r>
          </a:p>
          <a:p>
            <a:pPr eaLnBrk="1" hangingPunct="1"/>
            <a:r>
              <a:rPr lang="en-US" sz="2800" dirty="0">
                <a:cs typeface="Times New Roman" pitchFamily="18" charset="0"/>
              </a:rPr>
              <a:t>Largest scroll, the Temple Scroll, was 27 feet long</a:t>
            </a:r>
          </a:p>
          <a:p>
            <a:pPr eaLnBrk="1" hangingPunct="1"/>
            <a:endParaRPr lang="en-US" sz="2400" dirty="0">
              <a:latin typeface="Times New Roman" pitchFamily="18" charset="0"/>
              <a:cs typeface="Times New Roman" pitchFamily="18" charset="0"/>
            </a:endParaRPr>
          </a:p>
        </p:txBody>
      </p:sp>
      <p:sp>
        <p:nvSpPr>
          <p:cNvPr id="13315" name="Slide Number Placeholder 5"/>
          <p:cNvSpPr>
            <a:spLocks noGrp="1"/>
          </p:cNvSpPr>
          <p:nvPr>
            <p:ph type="sldNum" sz="quarter" idx="12"/>
          </p:nvPr>
        </p:nvSpPr>
        <p:spPr>
          <a:noFill/>
        </p:spPr>
        <p:txBody>
          <a:bodyPr/>
          <a:lstStyle/>
          <a:p>
            <a:fld id="{6B622174-E097-453A-B0CC-2AB32909D0E5}" type="slidenum">
              <a:rPr lang="en-US"/>
              <a:pPr/>
              <a:t>12</a:t>
            </a:fld>
            <a:endParaRPr lang="en-US" dirty="0"/>
          </a:p>
        </p:txBody>
      </p:sp>
      <p:sp>
        <p:nvSpPr>
          <p:cNvPr id="13318" name="Text Box 4"/>
          <p:cNvSpPr txBox="1">
            <a:spLocks noChangeArrowheads="1"/>
          </p:cNvSpPr>
          <p:nvPr/>
        </p:nvSpPr>
        <p:spPr bwMode="auto">
          <a:xfrm>
            <a:off x="7722645" y="4175761"/>
            <a:ext cx="3657600" cy="1311275"/>
          </a:xfrm>
          <a:prstGeom prst="rect">
            <a:avLst/>
          </a:prstGeom>
          <a:solidFill>
            <a:schemeClr val="accent1"/>
          </a:solidFill>
          <a:ln w="9525">
            <a:noFill/>
            <a:miter lim="800000"/>
            <a:headEnd/>
            <a:tailEnd/>
          </a:ln>
        </p:spPr>
        <p:txBody>
          <a:bodyPr>
            <a:spAutoFit/>
          </a:bodyPr>
          <a:lstStyle/>
          <a:p>
            <a:r>
              <a:rPr lang="en-US" sz="2000" dirty="0">
                <a:cs typeface="Times New Roman" pitchFamily="18" charset="0"/>
              </a:rPr>
              <a:t>William F. Albright, the dean of American archaeology, called it “the greatest manuscript discovery of modern times.”</a:t>
            </a:r>
            <a:r>
              <a:rPr lang="en-US" sz="2000" dirty="0"/>
              <a:t> </a:t>
            </a:r>
          </a:p>
        </p:txBody>
      </p:sp>
      <p:pic>
        <p:nvPicPr>
          <p:cNvPr id="13319" name="Picture 5" descr="C:\HEINZ\bibstudy\creation\croatia\icons\dsscroll1.bmp"/>
          <p:cNvPicPr>
            <a:picLocks noChangeAspect="1" noChangeArrowheads="1"/>
          </p:cNvPicPr>
          <p:nvPr/>
        </p:nvPicPr>
        <p:blipFill>
          <a:blip r:embed="rId3" cstate="print"/>
          <a:srcRect/>
          <a:stretch>
            <a:fillRect/>
          </a:stretch>
        </p:blipFill>
        <p:spPr bwMode="auto">
          <a:xfrm>
            <a:off x="1468868" y="3572679"/>
            <a:ext cx="5383530" cy="3168165"/>
          </a:xfrm>
          <a:prstGeom prst="rect">
            <a:avLst/>
          </a:prstGeom>
          <a:noFill/>
          <a:ln w="9525">
            <a:noFill/>
            <a:miter lim="800000"/>
            <a:headEnd/>
            <a:tailEnd/>
          </a:ln>
        </p:spPr>
      </p:pic>
    </p:spTree>
    <p:extLst>
      <p:ext uri="{BB962C8B-B14F-4D97-AF65-F5344CB8AC3E}">
        <p14:creationId xmlns:p14="http://schemas.microsoft.com/office/powerpoint/2010/main" val="193743851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p:cNvSpPr>
            <a:spLocks noGrp="1" noChangeArrowheads="1"/>
          </p:cNvSpPr>
          <p:nvPr>
            <p:ph type="title"/>
          </p:nvPr>
        </p:nvSpPr>
        <p:spPr/>
        <p:txBody>
          <a:bodyPr>
            <a:normAutofit/>
          </a:bodyPr>
          <a:lstStyle/>
          <a:p>
            <a:pPr eaLnBrk="1" hangingPunct="1"/>
            <a:r>
              <a:rPr lang="en-US" dirty="0" smtClean="0"/>
              <a:t>Results of Dead Sea Finds</a:t>
            </a:r>
          </a:p>
        </p:txBody>
      </p:sp>
      <p:sp>
        <p:nvSpPr>
          <p:cNvPr id="14341" name="Rectangle 3"/>
          <p:cNvSpPr>
            <a:spLocks noGrp="1" noChangeArrowheads="1"/>
          </p:cNvSpPr>
          <p:nvPr>
            <p:ph idx="1"/>
          </p:nvPr>
        </p:nvSpPr>
        <p:spPr/>
        <p:txBody>
          <a:bodyPr/>
          <a:lstStyle/>
          <a:p>
            <a:pPr eaLnBrk="1" hangingPunct="1"/>
            <a:r>
              <a:rPr lang="en-US" sz="2400" dirty="0">
                <a:latin typeface="Times New Roman" pitchFamily="18" charset="0"/>
                <a:cs typeface="Times New Roman" pitchFamily="18" charset="0"/>
              </a:rPr>
              <a:t>Extant copies of books that are more than 1000 years older than the extant copies previously known to exist</a:t>
            </a:r>
          </a:p>
          <a:p>
            <a:pPr eaLnBrk="1" hangingPunct="1"/>
            <a:r>
              <a:rPr lang="en-US" sz="2400" dirty="0">
                <a:latin typeface="Times New Roman" pitchFamily="18" charset="0"/>
                <a:cs typeface="Times New Roman" pitchFamily="18" charset="0"/>
              </a:rPr>
              <a:t>Significantly increased our knowledge of what happened to the Hebrew text from 1000-800 BC, from which time we trace our present Hebrew Bible</a:t>
            </a:r>
          </a:p>
          <a:p>
            <a:pPr eaLnBrk="1" hangingPunct="1"/>
            <a:r>
              <a:rPr lang="en-US" sz="2400" dirty="0">
                <a:latin typeface="Times New Roman" pitchFamily="18" charset="0"/>
                <a:cs typeface="Times New Roman" pitchFamily="18" charset="0"/>
              </a:rPr>
              <a:t>Hebrew text has undergone much less change than previously thought</a:t>
            </a:r>
          </a:p>
          <a:p>
            <a:pPr eaLnBrk="1" hangingPunct="1"/>
            <a:r>
              <a:rPr lang="en-US" sz="2400" dirty="0">
                <a:latin typeface="Times New Roman" pitchFamily="18" charset="0"/>
                <a:cs typeface="Times New Roman" pitchFamily="18" charset="0"/>
              </a:rPr>
              <a:t>Hebrew Bible text is treated with greater respect by scholars today than it has been for a long time</a:t>
            </a:r>
          </a:p>
          <a:p>
            <a:pPr eaLnBrk="1" hangingPunct="1"/>
            <a:r>
              <a:rPr lang="en-US" sz="2400" dirty="0">
                <a:latin typeface="Times New Roman" pitchFamily="18" charset="0"/>
                <a:cs typeface="Times New Roman" pitchFamily="18" charset="0"/>
              </a:rPr>
              <a:t>Brought to light much knowledge about the Jewish sect of the Essenes</a:t>
            </a:r>
            <a:endParaRPr lang="en-US" sz="2800" dirty="0">
              <a:latin typeface="Times New Roman" pitchFamily="18" charset="0"/>
              <a:cs typeface="Times New Roman" pitchFamily="18" charset="0"/>
            </a:endParaRPr>
          </a:p>
        </p:txBody>
      </p:sp>
      <p:sp>
        <p:nvSpPr>
          <p:cNvPr id="14339" name="Slide Number Placeholder 5"/>
          <p:cNvSpPr>
            <a:spLocks noGrp="1"/>
          </p:cNvSpPr>
          <p:nvPr>
            <p:ph type="sldNum" sz="quarter" idx="12"/>
          </p:nvPr>
        </p:nvSpPr>
        <p:spPr>
          <a:noFill/>
        </p:spPr>
        <p:txBody>
          <a:bodyPr/>
          <a:lstStyle/>
          <a:p>
            <a:fld id="{268EF94B-A072-4141-A134-71BC65642349}" type="slidenum">
              <a:rPr lang="en-US"/>
              <a:pPr/>
              <a:t>13</a:t>
            </a:fld>
            <a:endParaRPr lang="en-US" dirty="0"/>
          </a:p>
        </p:txBody>
      </p:sp>
    </p:spTree>
    <p:extLst>
      <p:ext uri="{BB962C8B-B14F-4D97-AF65-F5344CB8AC3E}">
        <p14:creationId xmlns:p14="http://schemas.microsoft.com/office/powerpoint/2010/main" val="105797843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The Raspberry Pi</a:t>
            </a:r>
            <a:endParaRPr lang="en-US" dirty="0"/>
          </a:p>
        </p:txBody>
      </p:sp>
      <p:sp>
        <p:nvSpPr>
          <p:cNvPr id="5" name="Text Placeholder 4"/>
          <p:cNvSpPr>
            <a:spLocks noGrp="1"/>
          </p:cNvSpPr>
          <p:nvPr>
            <p:ph type="body" sz="half" idx="2"/>
          </p:nvPr>
        </p:nvSpPr>
        <p:spPr/>
        <p:txBody>
          <a:bodyPr>
            <a:normAutofit/>
          </a:bodyPr>
          <a:lstStyle/>
          <a:p>
            <a:pPr algn="ctr"/>
            <a:r>
              <a:rPr lang="en-US" sz="4000" dirty="0" smtClean="0"/>
              <a:t>Build a Wildlife Cam!</a:t>
            </a:r>
            <a:endParaRPr lang="en-US" sz="4000" dirty="0"/>
          </a:p>
        </p:txBody>
      </p:sp>
    </p:spTree>
    <p:extLst>
      <p:ext uri="{BB962C8B-B14F-4D97-AF65-F5344CB8AC3E}">
        <p14:creationId xmlns:p14="http://schemas.microsoft.com/office/powerpoint/2010/main" val="20627210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Naturebytes Wildlife Camera Kit</a:t>
            </a:r>
            <a:endParaRPr lang="en-US" dirty="0"/>
          </a:p>
        </p:txBody>
      </p:sp>
      <p:pic>
        <p:nvPicPr>
          <p:cNvPr id="2" name="Content Placeholder 1"/>
          <p:cNvPicPr>
            <a:picLocks noGrp="1" noChangeAspect="1"/>
          </p:cNvPicPr>
          <p:nvPr>
            <p:ph idx="1"/>
          </p:nvPr>
        </p:nvPicPr>
        <p:blipFill>
          <a:blip r:embed="rId2"/>
          <a:stretch>
            <a:fillRect/>
          </a:stretch>
        </p:blipFill>
        <p:spPr>
          <a:xfrm>
            <a:off x="2545388" y="1465263"/>
            <a:ext cx="7101225" cy="5018087"/>
          </a:xfrm>
          <a:prstGeom prst="rect">
            <a:avLst/>
          </a:prstGeom>
        </p:spPr>
      </p:pic>
    </p:spTree>
    <p:extLst>
      <p:ext uri="{BB962C8B-B14F-4D97-AF65-F5344CB8AC3E}">
        <p14:creationId xmlns:p14="http://schemas.microsoft.com/office/powerpoint/2010/main" val="1988505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Kit Contents</a:t>
            </a:r>
            <a:endParaRPr lang="en-US" dirty="0"/>
          </a:p>
        </p:txBody>
      </p:sp>
      <p:pic>
        <p:nvPicPr>
          <p:cNvPr id="4" name="Content Placeholder 3"/>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2473282" y="1465263"/>
            <a:ext cx="7245436" cy="5018087"/>
          </a:xfrm>
          <a:prstGeom prst="rect">
            <a:avLst/>
          </a:prstGeom>
        </p:spPr>
      </p:pic>
    </p:spTree>
    <p:extLst>
      <p:ext uri="{BB962C8B-B14F-4D97-AF65-F5344CB8AC3E}">
        <p14:creationId xmlns:p14="http://schemas.microsoft.com/office/powerpoint/2010/main" val="598963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it work?</a:t>
            </a:r>
            <a:endParaRPr lang="en-US" dirty="0"/>
          </a:p>
        </p:txBody>
      </p:sp>
      <p:pic>
        <p:nvPicPr>
          <p:cNvPr id="4" name="Content Placeholder 3"/>
          <p:cNvPicPr>
            <a:picLocks noGrp="1" noChangeAspect="1"/>
          </p:cNvPicPr>
          <p:nvPr>
            <p:ph idx="1"/>
          </p:nvPr>
        </p:nvPicPr>
        <p:blipFill>
          <a:blip r:embed="rId2"/>
          <a:stretch>
            <a:fillRect/>
          </a:stretch>
        </p:blipFill>
        <p:spPr>
          <a:xfrm>
            <a:off x="2545388" y="1465263"/>
            <a:ext cx="7101225" cy="5018087"/>
          </a:xfrm>
          <a:prstGeom prst="rect">
            <a:avLst/>
          </a:prstGeom>
        </p:spPr>
      </p:pic>
    </p:spTree>
    <p:extLst>
      <p:ext uri="{BB962C8B-B14F-4D97-AF65-F5344CB8AC3E}">
        <p14:creationId xmlns:p14="http://schemas.microsoft.com/office/powerpoint/2010/main" val="727305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Assembly</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468880" y="1440816"/>
            <a:ext cx="7733894" cy="5417184"/>
          </a:xfrm>
          <a:prstGeom prst="rect">
            <a:avLst/>
          </a:prstGeom>
        </p:spPr>
      </p:pic>
    </p:spTree>
    <p:extLst>
      <p:ext uri="{BB962C8B-B14F-4D97-AF65-F5344CB8AC3E}">
        <p14:creationId xmlns:p14="http://schemas.microsoft.com/office/powerpoint/2010/main" val="1936539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Photos</a:t>
            </a:r>
            <a:endParaRPr lang="en-US" dirty="0"/>
          </a:p>
        </p:txBody>
      </p:sp>
      <p:pic>
        <p:nvPicPr>
          <p:cNvPr id="4" name="Content Placeholder 3"/>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280670" y="3928458"/>
            <a:ext cx="3136900" cy="2476841"/>
          </a:xfr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80670" y="1446530"/>
            <a:ext cx="6455369" cy="2405380"/>
          </a:xfrm>
          <a:prstGeom prst="rect">
            <a:avLst/>
          </a:prstGeom>
        </p:spPr>
      </p:pic>
      <p:pic>
        <p:nvPicPr>
          <p:cNvPr id="6" name="Picture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574060" y="3948430"/>
            <a:ext cx="3161980" cy="2456869"/>
          </a:xfrm>
          <a:prstGeom prst="rect">
            <a:avLst/>
          </a:prstGeom>
        </p:spPr>
      </p:pic>
      <p:pic>
        <p:nvPicPr>
          <p:cNvPr id="7" name="Picture 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892529" y="1999615"/>
            <a:ext cx="5080493" cy="3897630"/>
          </a:xfrm>
          <a:prstGeom prst="rect">
            <a:avLst/>
          </a:prstGeom>
        </p:spPr>
      </p:pic>
    </p:spTree>
    <p:extLst>
      <p:ext uri="{BB962C8B-B14F-4D97-AF65-F5344CB8AC3E}">
        <p14:creationId xmlns:p14="http://schemas.microsoft.com/office/powerpoint/2010/main" val="32483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normAutofit/>
          </a:bodyPr>
          <a:lstStyle/>
          <a:p>
            <a:r>
              <a:rPr lang="en-US" dirty="0" smtClean="0"/>
              <a:t>Bible </a:t>
            </a:r>
            <a:r>
              <a:rPr lang="en-US" dirty="0"/>
              <a:t>Study: 10-15 minutes</a:t>
            </a:r>
          </a:p>
          <a:p>
            <a:r>
              <a:rPr lang="en-US" dirty="0" smtClean="0"/>
              <a:t>The Raspberry Pi: 5-10 minutes</a:t>
            </a:r>
          </a:p>
          <a:p>
            <a:r>
              <a:rPr lang="en-US" dirty="0" smtClean="0"/>
              <a:t>Hacking Minecraft with Python: </a:t>
            </a:r>
            <a:r>
              <a:rPr lang="en-US" dirty="0"/>
              <a:t>30-45 </a:t>
            </a:r>
            <a:r>
              <a:rPr lang="en-US" dirty="0" smtClean="0"/>
              <a:t>minutes</a:t>
            </a:r>
          </a:p>
          <a:p>
            <a:pPr lvl="1"/>
            <a:r>
              <a:rPr lang="en-US" dirty="0" smtClean="0"/>
              <a:t>Lab Time: Games in Minecraft</a:t>
            </a:r>
            <a:endParaRPr lang="en-US" dirty="0"/>
          </a:p>
          <a:p>
            <a:endParaRPr lang="en-US" dirty="0"/>
          </a:p>
        </p:txBody>
      </p:sp>
    </p:spTree>
    <p:extLst>
      <p:ext uri="{BB962C8B-B14F-4D97-AF65-F5344CB8AC3E}">
        <p14:creationId xmlns:p14="http://schemas.microsoft.com/office/powerpoint/2010/main" val="2618789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54952" y="1487556"/>
            <a:ext cx="9420281" cy="1981200"/>
          </a:xfrm>
        </p:spPr>
        <p:txBody>
          <a:bodyPr/>
          <a:lstStyle/>
          <a:p>
            <a:r>
              <a:rPr lang="en-US" dirty="0" smtClean="0"/>
              <a:t>Hacking Minecraft with Python</a:t>
            </a:r>
            <a:endParaRPr lang="en-US" dirty="0"/>
          </a:p>
        </p:txBody>
      </p:sp>
      <p:sp>
        <p:nvSpPr>
          <p:cNvPr id="5" name="Text Placeholder 4"/>
          <p:cNvSpPr>
            <a:spLocks noGrp="1"/>
          </p:cNvSpPr>
          <p:nvPr>
            <p:ph type="body" sz="half" idx="2"/>
          </p:nvPr>
        </p:nvSpPr>
        <p:spPr>
          <a:xfrm>
            <a:off x="1452264" y="3667539"/>
            <a:ext cx="8825659" cy="2362200"/>
          </a:xfrm>
        </p:spPr>
        <p:txBody>
          <a:bodyPr>
            <a:normAutofit/>
          </a:bodyPr>
          <a:lstStyle/>
          <a:p>
            <a:pPr algn="ctr"/>
            <a:r>
              <a:rPr lang="en-US" sz="4400" dirty="0" smtClean="0"/>
              <a:t>Let’s build some </a:t>
            </a:r>
            <a:r>
              <a:rPr lang="en-US" sz="4400" dirty="0" smtClean="0"/>
              <a:t>(more) games</a:t>
            </a:r>
            <a:r>
              <a:rPr lang="en-US" sz="4400" dirty="0" smtClean="0"/>
              <a:t>!</a:t>
            </a:r>
            <a:endParaRPr lang="en-US" sz="4400" dirty="0"/>
          </a:p>
        </p:txBody>
      </p:sp>
    </p:spTree>
    <p:extLst>
      <p:ext uri="{BB962C8B-B14F-4D97-AF65-F5344CB8AC3E}">
        <p14:creationId xmlns:p14="http://schemas.microsoft.com/office/powerpoint/2010/main" val="4494049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More Python Games!</a:t>
            </a:r>
            <a:endParaRPr lang="en-US" dirty="0"/>
          </a:p>
        </p:txBody>
      </p:sp>
      <p:sp>
        <p:nvSpPr>
          <p:cNvPr id="5" name="Content Placeholder 4"/>
          <p:cNvSpPr>
            <a:spLocks noGrp="1"/>
          </p:cNvSpPr>
          <p:nvPr>
            <p:ph idx="1"/>
          </p:nvPr>
        </p:nvSpPr>
        <p:spPr/>
        <p:txBody>
          <a:bodyPr>
            <a:normAutofit/>
          </a:bodyPr>
          <a:lstStyle/>
          <a:p>
            <a:r>
              <a:rPr lang="en-US" dirty="0" smtClean="0"/>
              <a:t>We will be having a competition next week using one or more of these games </a:t>
            </a:r>
            <a:r>
              <a:rPr lang="mr-IN" dirty="0" smtClean="0"/>
              <a:t>–</a:t>
            </a:r>
            <a:r>
              <a:rPr lang="en-US" dirty="0" smtClean="0"/>
              <a:t> so practice on them tonight!</a:t>
            </a:r>
          </a:p>
          <a:p>
            <a:r>
              <a:rPr lang="en-US" dirty="0"/>
              <a:t>There are 3 new games you can play.</a:t>
            </a:r>
          </a:p>
          <a:p>
            <a:pPr lvl="1"/>
            <a:r>
              <a:rPr lang="en-US" dirty="0" smtClean="0"/>
              <a:t>Hide and Seek</a:t>
            </a:r>
          </a:p>
          <a:p>
            <a:pPr lvl="1"/>
            <a:r>
              <a:rPr lang="en-US" dirty="0" smtClean="0"/>
              <a:t>Whac-a-Block</a:t>
            </a:r>
            <a:endParaRPr lang="en-US" dirty="0" smtClean="0"/>
          </a:p>
          <a:p>
            <a:pPr lvl="1"/>
            <a:r>
              <a:rPr lang="en-US" dirty="0" smtClean="0"/>
              <a:t>Big Cannon!</a:t>
            </a:r>
            <a:endParaRPr lang="en-US" dirty="0"/>
          </a:p>
        </p:txBody>
      </p:sp>
    </p:spTree>
    <p:extLst>
      <p:ext uri="{BB962C8B-B14F-4D97-AF65-F5344CB8AC3E}">
        <p14:creationId xmlns:p14="http://schemas.microsoft.com/office/powerpoint/2010/main" val="19161766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Hide and Seek</a:t>
            </a:r>
            <a:endParaRPr lang="en-US" dirty="0"/>
          </a:p>
        </p:txBody>
      </p:sp>
      <p:sp>
        <p:nvSpPr>
          <p:cNvPr id="3" name="Content Placeholder 2"/>
          <p:cNvSpPr>
            <a:spLocks noGrp="1"/>
          </p:cNvSpPr>
          <p:nvPr>
            <p:ph idx="1"/>
          </p:nvPr>
        </p:nvSpPr>
        <p:spPr/>
        <p:txBody>
          <a:bodyPr>
            <a:normAutofit/>
          </a:bodyPr>
          <a:lstStyle/>
          <a:p>
            <a:r>
              <a:rPr lang="en-US" dirty="0" smtClean="0"/>
              <a:t>The </a:t>
            </a:r>
            <a:r>
              <a:rPr lang="en-US" dirty="0"/>
              <a:t>concept is really simple, a diamond block is hidden, at a random location, in the </a:t>
            </a:r>
            <a:r>
              <a:rPr lang="en-US" dirty="0" smtClean="0"/>
              <a:t>Minecraft </a:t>
            </a:r>
            <a:r>
              <a:rPr lang="en-US" dirty="0"/>
              <a:t>world and you have to find it and stand next to it and its quickest time wins.  You are helped along the way by the game telling you whether you are getting "warmer" or "colder" and how far you are from the block!</a:t>
            </a:r>
            <a:endParaRPr lang="en-US" dirty="0" smtClean="0"/>
          </a:p>
        </p:txBody>
      </p:sp>
    </p:spTree>
    <p:extLst>
      <p:ext uri="{BB962C8B-B14F-4D97-AF65-F5344CB8AC3E}">
        <p14:creationId xmlns:p14="http://schemas.microsoft.com/office/powerpoint/2010/main" val="13739366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run Hide and Seek</a:t>
            </a:r>
            <a:endParaRPr lang="en-US" dirty="0"/>
          </a:p>
        </p:txBody>
      </p:sp>
      <p:sp>
        <p:nvSpPr>
          <p:cNvPr id="3" name="Content Placeholder 2"/>
          <p:cNvSpPr>
            <a:spLocks noGrp="1"/>
          </p:cNvSpPr>
          <p:nvPr>
            <p:ph idx="1"/>
          </p:nvPr>
        </p:nvSpPr>
        <p:spPr>
          <a:xfrm>
            <a:off x="598620" y="1465009"/>
            <a:ext cx="11219999" cy="1861122"/>
          </a:xfrm>
        </p:spPr>
        <p:txBody>
          <a:bodyPr>
            <a:normAutofit/>
          </a:bodyPr>
          <a:lstStyle/>
          <a:p>
            <a:r>
              <a:rPr lang="en-US" dirty="0"/>
              <a:t>Connect to the Internet and update the git </a:t>
            </a:r>
            <a:r>
              <a:rPr lang="en-US" dirty="0" smtClean="0"/>
              <a:t>repo.</a:t>
            </a:r>
          </a:p>
          <a:p>
            <a:pPr lvl="1"/>
            <a:r>
              <a:rPr lang="en-US" sz="3200" dirty="0" smtClean="0">
                <a:latin typeface="Courier New" charset="0"/>
                <a:ea typeface="Courier New" charset="0"/>
                <a:cs typeface="Courier New" charset="0"/>
              </a:rPr>
              <a:t>cd Documents/Mines-Minerals-and-Minecraft</a:t>
            </a:r>
          </a:p>
          <a:p>
            <a:pPr lvl="1"/>
            <a:r>
              <a:rPr lang="en-US" sz="3200" dirty="0" smtClean="0">
                <a:latin typeface="Courier New" charset="0"/>
                <a:ea typeface="Courier New" charset="0"/>
                <a:cs typeface="Courier New" charset="0"/>
              </a:rPr>
              <a:t>git </a:t>
            </a:r>
            <a:r>
              <a:rPr lang="en-US" sz="3200" dirty="0">
                <a:latin typeface="Courier New" charset="0"/>
                <a:ea typeface="Courier New" charset="0"/>
                <a:cs typeface="Courier New" charset="0"/>
              </a:rPr>
              <a:t>pull </a:t>
            </a:r>
            <a:endParaRPr lang="en-US" sz="3200" dirty="0" smtClean="0">
              <a:latin typeface="Courier New" charset="0"/>
              <a:ea typeface="Courier New" charset="0"/>
              <a:cs typeface="Courier New" charset="0"/>
            </a:endParaRPr>
          </a:p>
        </p:txBody>
      </p:sp>
      <p:pic>
        <p:nvPicPr>
          <p:cNvPr id="5" name="Picture 4"/>
          <p:cNvPicPr>
            <a:picLocks noChangeAspect="1"/>
          </p:cNvPicPr>
          <p:nvPr/>
        </p:nvPicPr>
        <p:blipFill>
          <a:blip r:embed="rId2"/>
          <a:stretch>
            <a:fillRect/>
          </a:stretch>
        </p:blipFill>
        <p:spPr>
          <a:xfrm>
            <a:off x="6346190" y="2986361"/>
            <a:ext cx="5740400" cy="3238500"/>
          </a:xfrm>
          <a:prstGeom prst="rect">
            <a:avLst/>
          </a:prstGeom>
        </p:spPr>
      </p:pic>
      <p:sp>
        <p:nvSpPr>
          <p:cNvPr id="6" name="Rectangle 5"/>
          <p:cNvSpPr/>
          <p:nvPr/>
        </p:nvSpPr>
        <p:spPr>
          <a:xfrm>
            <a:off x="598620" y="3451449"/>
            <a:ext cx="5747570" cy="2308324"/>
          </a:xfrm>
          <a:prstGeom prst="rect">
            <a:avLst/>
          </a:prstGeom>
        </p:spPr>
        <p:txBody>
          <a:bodyPr wrap="square">
            <a:spAutoFit/>
          </a:bodyPr>
          <a:lstStyle/>
          <a:p>
            <a:pPr marL="285750" indent="-285750">
              <a:buFont typeface="Arial" charset="0"/>
              <a:buChar char="•"/>
            </a:pPr>
            <a:r>
              <a:rPr lang="en-US" sz="3600" dirty="0"/>
              <a:t>Use IDLE to open the file </a:t>
            </a:r>
            <a:r>
              <a:rPr lang="en-US" sz="3200" dirty="0">
                <a:latin typeface="Courier New" charset="0"/>
                <a:ea typeface="Courier New" charset="0"/>
                <a:cs typeface="Courier New" charset="0"/>
              </a:rPr>
              <a:t>minecraft-hs.py</a:t>
            </a:r>
            <a:r>
              <a:rPr lang="en-US" sz="3600" dirty="0"/>
              <a:t> in the </a:t>
            </a:r>
            <a:r>
              <a:rPr lang="en-US" sz="3200" dirty="0">
                <a:latin typeface="Courier New" charset="0"/>
                <a:ea typeface="Courier New" charset="0"/>
                <a:cs typeface="Courier New" charset="0"/>
              </a:rPr>
              <a:t>source/minecraft-hs</a:t>
            </a:r>
            <a:r>
              <a:rPr lang="en-US" sz="3600" dirty="0"/>
              <a:t> folder and run it.</a:t>
            </a:r>
            <a:endParaRPr lang="en-US" sz="3200" dirty="0">
              <a:latin typeface="Courier New" charset="0"/>
              <a:ea typeface="Courier New" charset="0"/>
              <a:cs typeface="Courier New" charset="0"/>
            </a:endParaRPr>
          </a:p>
        </p:txBody>
      </p:sp>
    </p:spTree>
    <p:extLst>
      <p:ext uri="{BB962C8B-B14F-4D97-AF65-F5344CB8AC3E}">
        <p14:creationId xmlns:p14="http://schemas.microsoft.com/office/powerpoint/2010/main" val="10223896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Whac-a-Block</a:t>
            </a:r>
            <a:endParaRPr lang="en-US" dirty="0"/>
          </a:p>
        </p:txBody>
      </p:sp>
      <p:sp>
        <p:nvSpPr>
          <p:cNvPr id="3" name="Content Placeholder 2"/>
          <p:cNvSpPr>
            <a:spLocks noGrp="1"/>
          </p:cNvSpPr>
          <p:nvPr>
            <p:ph idx="1"/>
          </p:nvPr>
        </p:nvSpPr>
        <p:spPr/>
        <p:txBody>
          <a:bodyPr>
            <a:normAutofit fontScale="92500" lnSpcReduction="20000"/>
          </a:bodyPr>
          <a:lstStyle/>
          <a:p>
            <a:r>
              <a:rPr lang="en-US" dirty="0"/>
              <a:t>The objective of the game is to whack (or hit with a sword) the blocks that light up as glowstone, and turn them back to stone. </a:t>
            </a:r>
            <a:endParaRPr lang="en-US" dirty="0" smtClean="0"/>
          </a:p>
          <a:p>
            <a:r>
              <a:rPr lang="en-US" dirty="0" smtClean="0"/>
              <a:t>You </a:t>
            </a:r>
            <a:r>
              <a:rPr lang="en-US" dirty="0"/>
              <a:t>will earn points for each block you turn back to stone and the game is over when all the blocks have been turned into </a:t>
            </a:r>
            <a:r>
              <a:rPr lang="en-US" dirty="0" smtClean="0"/>
              <a:t>glowstone.</a:t>
            </a:r>
          </a:p>
          <a:p>
            <a:r>
              <a:rPr lang="en-US" dirty="0" smtClean="0"/>
              <a:t>To run the game, you must first pull the latest changes (see previous slide).</a:t>
            </a:r>
          </a:p>
          <a:p>
            <a:r>
              <a:rPr lang="en-US" dirty="0"/>
              <a:t>Then, open the file named </a:t>
            </a:r>
            <a:r>
              <a:rPr lang="en-US" sz="3600" dirty="0" smtClean="0">
                <a:latin typeface="Courier New" charset="0"/>
                <a:ea typeface="Courier New" charset="0"/>
                <a:cs typeface="Courier New" charset="0"/>
              </a:rPr>
              <a:t>minecraft-whac.py</a:t>
            </a:r>
            <a:r>
              <a:rPr lang="en-US" dirty="0" smtClean="0"/>
              <a:t> and run it.</a:t>
            </a:r>
            <a:endParaRPr lang="en-US" dirty="0"/>
          </a:p>
        </p:txBody>
      </p:sp>
    </p:spTree>
    <p:extLst>
      <p:ext uri="{BB962C8B-B14F-4D97-AF65-F5344CB8AC3E}">
        <p14:creationId xmlns:p14="http://schemas.microsoft.com/office/powerpoint/2010/main" val="9051014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Whac-a-Block</a:t>
            </a:r>
            <a:endParaRPr lang="en-US" dirty="0"/>
          </a:p>
        </p:txBody>
      </p:sp>
      <p:pic>
        <p:nvPicPr>
          <p:cNvPr id="4" name="Content Placeholder 3"/>
          <p:cNvPicPr>
            <a:picLocks noGrp="1" noChangeAspect="1"/>
          </p:cNvPicPr>
          <p:nvPr>
            <p:ph idx="1"/>
          </p:nvPr>
        </p:nvPicPr>
        <p:blipFill>
          <a:blip r:embed="rId2"/>
          <a:stretch>
            <a:fillRect/>
          </a:stretch>
        </p:blipFill>
        <p:spPr>
          <a:xfrm>
            <a:off x="1631994" y="1465263"/>
            <a:ext cx="8928013" cy="5018087"/>
          </a:xfrm>
          <a:prstGeom prst="rect">
            <a:avLst/>
          </a:prstGeom>
        </p:spPr>
      </p:pic>
    </p:spTree>
    <p:extLst>
      <p:ext uri="{BB962C8B-B14F-4D97-AF65-F5344CB8AC3E}">
        <p14:creationId xmlns:p14="http://schemas.microsoft.com/office/powerpoint/2010/main" val="19498511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Cannon!</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This one is a lot of fun because you get to blow up stuff.</a:t>
            </a:r>
          </a:p>
          <a:p>
            <a:r>
              <a:rPr lang="en-US" dirty="0" smtClean="0"/>
              <a:t>Can rapidly destroy your world.</a:t>
            </a:r>
          </a:p>
          <a:p>
            <a:r>
              <a:rPr lang="en-US" dirty="0" smtClean="0"/>
              <a:t>It’s different because it uses a command line interface.</a:t>
            </a:r>
          </a:p>
          <a:p>
            <a:r>
              <a:rPr lang="en-US" dirty="0" smtClean="0"/>
              <a:t>You can control </a:t>
            </a:r>
            <a:r>
              <a:rPr lang="en-US" dirty="0"/>
              <a:t>the cannon you use the following </a:t>
            </a:r>
            <a:r>
              <a:rPr lang="en-US" dirty="0" smtClean="0"/>
              <a:t>commands:</a:t>
            </a:r>
          </a:p>
          <a:p>
            <a:pPr lvl="1"/>
            <a:r>
              <a:rPr lang="en-US" dirty="0" smtClean="0"/>
              <a:t>start </a:t>
            </a:r>
            <a:r>
              <a:rPr lang="en-US" dirty="0"/>
              <a:t>- create [start-up] the </a:t>
            </a:r>
            <a:r>
              <a:rPr lang="en-US" dirty="0" smtClean="0"/>
              <a:t>cannon</a:t>
            </a:r>
          </a:p>
          <a:p>
            <a:pPr lvl="1"/>
            <a:r>
              <a:rPr lang="en-US" dirty="0" smtClean="0"/>
              <a:t>rotate </a:t>
            </a:r>
            <a:r>
              <a:rPr lang="en-US" dirty="0"/>
              <a:t>[0-360 </a:t>
            </a:r>
            <a:r>
              <a:rPr lang="en-US" dirty="0" smtClean="0"/>
              <a:t>degrees</a:t>
            </a:r>
            <a:r>
              <a:rPr lang="en-US" dirty="0"/>
              <a:t>] - rotate the </a:t>
            </a:r>
            <a:r>
              <a:rPr lang="en-US" dirty="0" smtClean="0"/>
              <a:t>cannon</a:t>
            </a:r>
          </a:p>
          <a:p>
            <a:pPr lvl="1"/>
            <a:r>
              <a:rPr lang="en-US" dirty="0" smtClean="0"/>
              <a:t>tilt </a:t>
            </a:r>
            <a:r>
              <a:rPr lang="en-US" dirty="0"/>
              <a:t>[0-90 </a:t>
            </a:r>
            <a:r>
              <a:rPr lang="en-US" dirty="0" smtClean="0"/>
              <a:t>degrees</a:t>
            </a:r>
            <a:r>
              <a:rPr lang="en-US" dirty="0"/>
              <a:t>] - tilt the cannon </a:t>
            </a:r>
            <a:r>
              <a:rPr lang="en-US" dirty="0" smtClean="0"/>
              <a:t>upwards</a:t>
            </a:r>
          </a:p>
          <a:p>
            <a:pPr lvl="1"/>
            <a:r>
              <a:rPr lang="en-US" dirty="0" smtClean="0"/>
              <a:t>fire </a:t>
            </a:r>
            <a:r>
              <a:rPr lang="en-US" dirty="0"/>
              <a:t>- FIRE!    </a:t>
            </a:r>
            <a:endParaRPr lang="en-US" dirty="0" smtClean="0"/>
          </a:p>
          <a:p>
            <a:pPr lvl="1"/>
            <a:r>
              <a:rPr lang="en-US" dirty="0" smtClean="0"/>
              <a:t>exit </a:t>
            </a:r>
            <a:r>
              <a:rPr lang="en-US" dirty="0"/>
              <a:t>- exit and clear the cannon</a:t>
            </a:r>
          </a:p>
        </p:txBody>
      </p:sp>
    </p:spTree>
    <p:extLst>
      <p:ext uri="{BB962C8B-B14F-4D97-AF65-F5344CB8AC3E}">
        <p14:creationId xmlns:p14="http://schemas.microsoft.com/office/powerpoint/2010/main" val="6754815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run Hide and Seek</a:t>
            </a:r>
            <a:endParaRPr lang="en-US" dirty="0"/>
          </a:p>
        </p:txBody>
      </p:sp>
      <p:sp>
        <p:nvSpPr>
          <p:cNvPr id="3" name="Content Placeholder 2"/>
          <p:cNvSpPr>
            <a:spLocks noGrp="1"/>
          </p:cNvSpPr>
          <p:nvPr>
            <p:ph idx="1"/>
          </p:nvPr>
        </p:nvSpPr>
        <p:spPr>
          <a:xfrm>
            <a:off x="598620" y="1465008"/>
            <a:ext cx="11219999" cy="4798631"/>
          </a:xfrm>
        </p:spPr>
        <p:txBody>
          <a:bodyPr>
            <a:normAutofit/>
          </a:bodyPr>
          <a:lstStyle/>
          <a:p>
            <a:pPr marL="285750" indent="-285750">
              <a:buFont typeface="Arial" charset="0"/>
              <a:buChar char="•"/>
            </a:pPr>
            <a:r>
              <a:rPr lang="en-US" sz="4000" dirty="0"/>
              <a:t>Use IDLE to open </a:t>
            </a:r>
            <a:r>
              <a:rPr lang="en-US" sz="4000" dirty="0" smtClean="0"/>
              <a:t>a terminal, change to the source/minecraft-cannon folder and run the command:</a:t>
            </a:r>
          </a:p>
          <a:p>
            <a:pPr marL="0" indent="0">
              <a:buNone/>
            </a:pPr>
            <a:endParaRPr lang="en-US" sz="2800" dirty="0" smtClean="0">
              <a:latin typeface="Courier New" charset="0"/>
              <a:ea typeface="Courier New" charset="0"/>
              <a:cs typeface="Courier New" charset="0"/>
            </a:endParaRPr>
          </a:p>
          <a:p>
            <a:pPr marL="0" indent="0">
              <a:buNone/>
            </a:pPr>
            <a:r>
              <a:rPr lang="en-US" sz="2800" dirty="0" smtClean="0">
                <a:latin typeface="Courier New" charset="0"/>
                <a:ea typeface="Courier New" charset="0"/>
                <a:cs typeface="Courier New" charset="0"/>
              </a:rPr>
              <a:t>cd minecraft-cannon</a:t>
            </a:r>
          </a:p>
          <a:p>
            <a:pPr marL="0" indent="0">
              <a:buNone/>
            </a:pPr>
            <a:r>
              <a:rPr lang="en-US" sz="2800" dirty="0" smtClean="0">
                <a:latin typeface="Courier New" charset="0"/>
                <a:ea typeface="Courier New" charset="0"/>
                <a:cs typeface="Courier New" charset="0"/>
              </a:rPr>
              <a:t>python minecraft-cannon.py</a:t>
            </a:r>
            <a:endParaRPr lang="en-US" sz="2400" dirty="0">
              <a:latin typeface="Courier New" charset="0"/>
              <a:ea typeface="Courier New" charset="0"/>
              <a:cs typeface="Courier New" charset="0"/>
            </a:endParaRPr>
          </a:p>
        </p:txBody>
      </p:sp>
      <p:pic>
        <p:nvPicPr>
          <p:cNvPr id="1026" name="Picture 2" descr="https://4.bp.blogspot.com/-EeBhqiclcsU/UW3B3siLOHI/AAAAAAAADYw/g3RppfIzwjA/s1600/MinecraftCannon.JP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6417451" y="3372964"/>
            <a:ext cx="5605928" cy="33250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48617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Cannon!</a:t>
            </a:r>
            <a:endParaRPr lang="en-US" dirty="0"/>
          </a:p>
        </p:txBody>
      </p:sp>
      <p:sp>
        <p:nvSpPr>
          <p:cNvPr id="3" name="Content Placeholder 2"/>
          <p:cNvSpPr>
            <a:spLocks noGrp="1"/>
          </p:cNvSpPr>
          <p:nvPr>
            <p:ph idx="1"/>
          </p:nvPr>
        </p:nvSpPr>
        <p:spPr>
          <a:xfrm>
            <a:off x="598621" y="1465008"/>
            <a:ext cx="5184959" cy="5018089"/>
          </a:xfrm>
        </p:spPr>
        <p:txBody>
          <a:bodyPr/>
          <a:lstStyle/>
          <a:p>
            <a:r>
              <a:rPr lang="en-US" dirty="0" smtClean="0"/>
              <a:t>Tip: arrange the terminal so you can see it and the game. </a:t>
            </a:r>
          </a:p>
          <a:p>
            <a:r>
              <a:rPr lang="en-US" dirty="0" smtClean="0"/>
              <a:t>Issue commands in the terminal.</a:t>
            </a: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870522" y="1554480"/>
            <a:ext cx="6195747" cy="5166360"/>
          </a:xfrm>
          <a:prstGeom prst="rect">
            <a:avLst/>
          </a:prstGeom>
        </p:spPr>
      </p:pic>
    </p:spTree>
    <p:extLst>
      <p:ext uri="{BB962C8B-B14F-4D97-AF65-F5344CB8AC3E}">
        <p14:creationId xmlns:p14="http://schemas.microsoft.com/office/powerpoint/2010/main" val="14200165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63084" y="1542098"/>
            <a:ext cx="10363200" cy="1362075"/>
          </a:xfrm>
        </p:spPr>
        <p:txBody>
          <a:bodyPr/>
          <a:lstStyle/>
          <a:p>
            <a:pPr algn="ctr"/>
            <a:r>
              <a:rPr lang="en-US" dirty="0" smtClean="0"/>
              <a:t>LAB TIME </a:t>
            </a:r>
            <a:endParaRPr lang="en-US" dirty="0"/>
          </a:p>
        </p:txBody>
      </p:sp>
      <p:sp>
        <p:nvSpPr>
          <p:cNvPr id="2" name="Text Placeholder 1"/>
          <p:cNvSpPr>
            <a:spLocks noGrp="1"/>
          </p:cNvSpPr>
          <p:nvPr>
            <p:ph type="body" idx="1"/>
          </p:nvPr>
        </p:nvSpPr>
        <p:spPr>
          <a:xfrm>
            <a:off x="963084" y="2621281"/>
            <a:ext cx="10363200" cy="3403600"/>
          </a:xfrm>
        </p:spPr>
        <p:txBody>
          <a:bodyPr>
            <a:normAutofit/>
          </a:bodyPr>
          <a:lstStyle/>
          <a:p>
            <a:pPr marL="457200" indent="-457200">
              <a:buFont typeface="Arial" charset="0"/>
              <a:buChar char="•"/>
            </a:pPr>
            <a:r>
              <a:rPr lang="en-US" dirty="0" smtClean="0">
                <a:solidFill>
                  <a:schemeClr val="tx1"/>
                </a:solidFill>
              </a:rPr>
              <a:t>Use the remainder of class to explore </a:t>
            </a:r>
            <a:r>
              <a:rPr lang="en-US" dirty="0" smtClean="0">
                <a:solidFill>
                  <a:schemeClr val="tx1"/>
                </a:solidFill>
              </a:rPr>
              <a:t>new games.</a:t>
            </a:r>
            <a:endParaRPr lang="en-US" dirty="0">
              <a:solidFill>
                <a:schemeClr val="tx1"/>
              </a:solidFill>
            </a:endParaRPr>
          </a:p>
          <a:p>
            <a:pPr marL="457200" indent="-457200">
              <a:buFont typeface="Arial" charset="0"/>
              <a:buChar char="•"/>
            </a:pPr>
            <a:r>
              <a:rPr lang="en-US" dirty="0" smtClean="0">
                <a:solidFill>
                  <a:schemeClr val="tx1"/>
                </a:solidFill>
              </a:rPr>
              <a:t>You can leave when you’re finished.</a:t>
            </a:r>
            <a:endParaRPr lang="en-US" dirty="0">
              <a:solidFill>
                <a:schemeClr val="tx1"/>
              </a:solidFill>
            </a:endParaRPr>
          </a:p>
          <a:p>
            <a:pPr marL="457200" indent="-457200">
              <a:buFont typeface="Arial" charset="0"/>
              <a:buChar char="•"/>
            </a:pPr>
            <a:r>
              <a:rPr lang="en-US" b="1" dirty="0" smtClean="0">
                <a:solidFill>
                  <a:schemeClr val="tx1"/>
                </a:solidFill>
              </a:rPr>
              <a:t>DO NOT DISTURB </a:t>
            </a:r>
            <a:r>
              <a:rPr lang="en-US" dirty="0" smtClean="0">
                <a:solidFill>
                  <a:schemeClr val="tx1"/>
                </a:solidFill>
              </a:rPr>
              <a:t>the other classes!</a:t>
            </a:r>
            <a:endParaRPr lang="en-US" b="1" dirty="0">
              <a:solidFill>
                <a:schemeClr val="tx1"/>
              </a:solidFill>
            </a:endParaRPr>
          </a:p>
          <a:p>
            <a:pPr marL="457200" indent="-457200">
              <a:buFont typeface="Arial" charset="0"/>
              <a:buChar char="•"/>
            </a:pPr>
            <a:endParaRPr lang="en-US" dirty="0" smtClean="0">
              <a:solidFill>
                <a:schemeClr val="tx1"/>
              </a:solidFill>
            </a:endParaRPr>
          </a:p>
          <a:p>
            <a:pPr algn="ctr"/>
            <a:r>
              <a:rPr lang="en-US" b="1" dirty="0" smtClean="0">
                <a:solidFill>
                  <a:srgbClr val="FF0000"/>
                </a:solidFill>
              </a:rPr>
              <a:t>REMEMBER TO SHUTDOWN YOUR RASPBERRY PI</a:t>
            </a:r>
          </a:p>
          <a:p>
            <a:pPr algn="ctr"/>
            <a:r>
              <a:rPr lang="en-US" b="1" dirty="0" smtClean="0">
                <a:solidFill>
                  <a:srgbClr val="FF0000"/>
                </a:solidFill>
              </a:rPr>
              <a:t>DO NOT POWER IT OFF UNTIL YOU SHUTDOWN</a:t>
            </a:r>
            <a:endParaRPr lang="en-US" b="1" dirty="0">
              <a:solidFill>
                <a:srgbClr val="FF0000"/>
              </a:solidFill>
            </a:endParaRPr>
          </a:p>
        </p:txBody>
      </p:sp>
    </p:spTree>
    <p:extLst>
      <p:ext uri="{BB962C8B-B14F-4D97-AF65-F5344CB8AC3E}">
        <p14:creationId xmlns:p14="http://schemas.microsoft.com/office/powerpoint/2010/main" val="2013213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54953" y="1457739"/>
            <a:ext cx="8825659" cy="1981200"/>
          </a:xfrm>
        </p:spPr>
        <p:txBody>
          <a:bodyPr/>
          <a:lstStyle/>
          <a:p>
            <a:r>
              <a:rPr lang="en-US" dirty="0" smtClean="0"/>
              <a:t>Bible Study</a:t>
            </a:r>
            <a:endParaRPr lang="en-US" dirty="0"/>
          </a:p>
        </p:txBody>
      </p:sp>
      <p:sp>
        <p:nvSpPr>
          <p:cNvPr id="5" name="Text Placeholder 4"/>
          <p:cNvSpPr>
            <a:spLocks noGrp="1"/>
          </p:cNvSpPr>
          <p:nvPr>
            <p:ph type="body" sz="half" idx="2"/>
          </p:nvPr>
        </p:nvSpPr>
        <p:spPr>
          <a:xfrm>
            <a:off x="1046486" y="3657600"/>
            <a:ext cx="9042594" cy="1759226"/>
          </a:xfrm>
        </p:spPr>
        <p:txBody>
          <a:bodyPr>
            <a:normAutofit/>
          </a:bodyPr>
          <a:lstStyle/>
          <a:p>
            <a:pPr algn="ctr"/>
            <a:r>
              <a:rPr lang="en-US" sz="4400" dirty="0" smtClean="0"/>
              <a:t>Caves in </a:t>
            </a:r>
            <a:r>
              <a:rPr lang="en-US" sz="4400" dirty="0" smtClean="0"/>
              <a:t>the Bible</a:t>
            </a:r>
            <a:endParaRPr lang="en-US" sz="4400" dirty="0"/>
          </a:p>
        </p:txBody>
      </p:sp>
    </p:spTree>
    <p:extLst>
      <p:ext uri="{BB962C8B-B14F-4D97-AF65-F5344CB8AC3E}">
        <p14:creationId xmlns:p14="http://schemas.microsoft.com/office/powerpoint/2010/main" val="91981758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0" y="2381693"/>
            <a:ext cx="10820400" cy="1174306"/>
          </a:xfrm>
        </p:spPr>
        <p:txBody>
          <a:bodyPr/>
          <a:lstStyle/>
          <a:p>
            <a:pPr algn="ctr"/>
            <a:r>
              <a:rPr lang="en-US" dirty="0" smtClean="0"/>
              <a:t>Questions or comments?</a:t>
            </a:r>
            <a:endParaRPr lang="en-US" dirty="0"/>
          </a:p>
        </p:txBody>
      </p:sp>
    </p:spTree>
    <p:extLst>
      <p:ext uri="{BB962C8B-B14F-4D97-AF65-F5344CB8AC3E}">
        <p14:creationId xmlns:p14="http://schemas.microsoft.com/office/powerpoint/2010/main" val="4087532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Caves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Natural</a:t>
            </a:r>
          </a:p>
          <a:p>
            <a:pPr lvl="1"/>
            <a:r>
              <a:rPr lang="en-US" i="1" dirty="0" smtClean="0"/>
              <a:t>Hebrews </a:t>
            </a:r>
            <a:r>
              <a:rPr lang="en-US" i="1" dirty="0"/>
              <a:t>11:38</a:t>
            </a:r>
            <a:r>
              <a:rPr lang="en-US" dirty="0"/>
              <a:t> (Of whom the world was not worthy:) they wandered in deserts, and in mountains, and in dens and caves of the earth</a:t>
            </a:r>
            <a:r>
              <a:rPr lang="en-US" dirty="0" smtClean="0"/>
              <a:t>.</a:t>
            </a:r>
          </a:p>
          <a:p>
            <a:r>
              <a:rPr lang="en-US" dirty="0" smtClean="0"/>
              <a:t>Artificial</a:t>
            </a:r>
          </a:p>
          <a:p>
            <a:pPr lvl="1"/>
            <a:r>
              <a:rPr lang="en-US" i="1" dirty="0" smtClean="0"/>
              <a:t>Judges </a:t>
            </a:r>
            <a:r>
              <a:rPr lang="en-US" i="1" dirty="0"/>
              <a:t>6:2</a:t>
            </a:r>
            <a:r>
              <a:rPr lang="en-US" dirty="0"/>
              <a:t> And the hand of Midian prevailed against Israel: and because of the Midianites the children of Israel made them the dens which are in the mountains, and caves, and strong holds.</a:t>
            </a:r>
            <a:endParaRPr lang="en-US" dirty="0"/>
          </a:p>
        </p:txBody>
      </p:sp>
    </p:spTree>
    <p:extLst>
      <p:ext uri="{BB962C8B-B14F-4D97-AF65-F5344CB8AC3E}">
        <p14:creationId xmlns:p14="http://schemas.microsoft.com/office/powerpoint/2010/main" val="13984835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were they?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Open fields</a:t>
            </a:r>
          </a:p>
          <a:p>
            <a:pPr lvl="1"/>
            <a:r>
              <a:rPr lang="en-US" i="1" dirty="0" smtClean="0"/>
              <a:t>Genesis </a:t>
            </a:r>
            <a:r>
              <a:rPr lang="en-US" i="1" dirty="0"/>
              <a:t>23:20</a:t>
            </a:r>
            <a:r>
              <a:rPr lang="en-US" dirty="0"/>
              <a:t> And the field, and the cave that is therein, were made sure unto Abraham for a possession of a </a:t>
            </a:r>
            <a:r>
              <a:rPr lang="en-US" dirty="0" smtClean="0"/>
              <a:t>burying place </a:t>
            </a:r>
            <a:r>
              <a:rPr lang="en-US" dirty="0"/>
              <a:t>by the sons of Heth.    </a:t>
            </a:r>
            <a:endParaRPr lang="en-US" dirty="0" smtClean="0"/>
          </a:p>
          <a:p>
            <a:r>
              <a:rPr lang="en-US" dirty="0" smtClean="0"/>
              <a:t>Rocks</a:t>
            </a:r>
          </a:p>
          <a:p>
            <a:pPr lvl="1"/>
            <a:r>
              <a:rPr lang="en-US" i="1" dirty="0" smtClean="0"/>
              <a:t>Isaiah </a:t>
            </a:r>
            <a:r>
              <a:rPr lang="en-US" i="1" dirty="0"/>
              <a:t>2:19</a:t>
            </a:r>
            <a:r>
              <a:rPr lang="en-US" dirty="0"/>
              <a:t> And they shall go into the holes of the rocks, and into the caves of the earth, for fear of the LORD, and for the glory of his majesty, when he ariseth to shake terribly the earth.</a:t>
            </a:r>
          </a:p>
        </p:txBody>
      </p:sp>
    </p:spTree>
    <p:extLst>
      <p:ext uri="{BB962C8B-B14F-4D97-AF65-F5344CB8AC3E}">
        <p14:creationId xmlns:p14="http://schemas.microsoft.com/office/powerpoint/2010/main" val="3228695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Uses for Caves</a:t>
            </a:r>
            <a:endParaRPr lang="en-US" dirty="0"/>
          </a:p>
        </p:txBody>
      </p:sp>
      <p:sp>
        <p:nvSpPr>
          <p:cNvPr id="3" name="Content Placeholder 2"/>
          <p:cNvSpPr>
            <a:spLocks noGrp="1"/>
          </p:cNvSpPr>
          <p:nvPr>
            <p:ph idx="1"/>
          </p:nvPr>
        </p:nvSpPr>
        <p:spPr>
          <a:xfrm>
            <a:off x="598621" y="1465008"/>
            <a:ext cx="10994760" cy="5255832"/>
          </a:xfrm>
        </p:spPr>
        <p:txBody>
          <a:bodyPr>
            <a:normAutofit fontScale="92500" lnSpcReduction="10000"/>
          </a:bodyPr>
          <a:lstStyle/>
          <a:p>
            <a:r>
              <a:rPr lang="en-US" dirty="0" smtClean="0"/>
              <a:t>Dwelling-places (</a:t>
            </a:r>
            <a:r>
              <a:rPr lang="en-US" i="1" dirty="0" smtClean="0"/>
              <a:t>Genesis 19:30</a:t>
            </a:r>
            <a:r>
              <a:rPr lang="en-US" dirty="0" smtClean="0"/>
              <a:t>)</a:t>
            </a:r>
          </a:p>
          <a:p>
            <a:r>
              <a:rPr lang="en-US" dirty="0" smtClean="0"/>
              <a:t>Places </a:t>
            </a:r>
            <a:r>
              <a:rPr lang="en-US" dirty="0"/>
              <a:t>of </a:t>
            </a:r>
            <a:r>
              <a:rPr lang="en-US" dirty="0" smtClean="0"/>
              <a:t>concealment (</a:t>
            </a:r>
            <a:r>
              <a:rPr lang="en-US" i="1" dirty="0" smtClean="0"/>
              <a:t>1 </a:t>
            </a:r>
            <a:r>
              <a:rPr lang="en-US" i="1" dirty="0"/>
              <a:t>Samuel </a:t>
            </a:r>
            <a:r>
              <a:rPr lang="en-US" i="1" dirty="0" smtClean="0"/>
              <a:t>13:6, 1 </a:t>
            </a:r>
            <a:r>
              <a:rPr lang="en-US" i="1" dirty="0"/>
              <a:t>Samuel </a:t>
            </a:r>
            <a:r>
              <a:rPr lang="en-US" i="1" dirty="0" smtClean="0"/>
              <a:t>14:11, 1 </a:t>
            </a:r>
            <a:r>
              <a:rPr lang="en-US" i="1" dirty="0"/>
              <a:t>Kings </a:t>
            </a:r>
            <a:r>
              <a:rPr lang="en-US" i="1" dirty="0" smtClean="0"/>
              <a:t>18:4, Hebrews 11:38</a:t>
            </a:r>
            <a:r>
              <a:rPr lang="en-US" dirty="0" smtClean="0"/>
              <a:t>)</a:t>
            </a:r>
          </a:p>
          <a:p>
            <a:r>
              <a:rPr lang="en-US" dirty="0" smtClean="0"/>
              <a:t>Resting places (</a:t>
            </a:r>
            <a:r>
              <a:rPr lang="en-US" i="1" dirty="0" smtClean="0"/>
              <a:t>1 </a:t>
            </a:r>
            <a:r>
              <a:rPr lang="en-US" i="1" dirty="0"/>
              <a:t>Samuel </a:t>
            </a:r>
            <a:r>
              <a:rPr lang="en-US" i="1" dirty="0" smtClean="0"/>
              <a:t>24:3, 1 </a:t>
            </a:r>
            <a:r>
              <a:rPr lang="en-US" i="1" dirty="0"/>
              <a:t>Kings </a:t>
            </a:r>
            <a:r>
              <a:rPr lang="en-US" i="1" dirty="0" smtClean="0"/>
              <a:t>19:9</a:t>
            </a:r>
            <a:r>
              <a:rPr lang="en-US" dirty="0" smtClean="0"/>
              <a:t>)</a:t>
            </a:r>
          </a:p>
          <a:p>
            <a:r>
              <a:rPr lang="en-US" dirty="0" smtClean="0"/>
              <a:t>Burial places (</a:t>
            </a:r>
            <a:r>
              <a:rPr lang="en-US" i="1" dirty="0" smtClean="0"/>
              <a:t>Genesis 23:19, John 11:38</a:t>
            </a:r>
            <a:r>
              <a:rPr lang="en-US" dirty="0" smtClean="0"/>
              <a:t>)</a:t>
            </a:r>
          </a:p>
          <a:p>
            <a:r>
              <a:rPr lang="en-US" dirty="0" smtClean="0"/>
              <a:t>Haunts </a:t>
            </a:r>
            <a:r>
              <a:rPr lang="en-US" dirty="0"/>
              <a:t>of </a:t>
            </a:r>
            <a:r>
              <a:rPr lang="en-US" dirty="0" smtClean="0"/>
              <a:t>robbers (</a:t>
            </a:r>
            <a:r>
              <a:rPr lang="en-US" i="1" dirty="0" smtClean="0"/>
              <a:t>Jeremiah 7:11, Matthew 21:13</a:t>
            </a:r>
            <a:r>
              <a:rPr lang="en-US" dirty="0" smtClean="0"/>
              <a:t>)</a:t>
            </a:r>
          </a:p>
          <a:p>
            <a:r>
              <a:rPr lang="en-US" dirty="0" smtClean="0"/>
              <a:t>Hiding </a:t>
            </a:r>
            <a:r>
              <a:rPr lang="en-US" dirty="0"/>
              <a:t>places of wild </a:t>
            </a:r>
            <a:r>
              <a:rPr lang="en-US" dirty="0" smtClean="0"/>
              <a:t>beasts (</a:t>
            </a:r>
            <a:r>
              <a:rPr lang="en-US" i="1" dirty="0" smtClean="0"/>
              <a:t>Nahum 2:12</a:t>
            </a:r>
            <a:r>
              <a:rPr lang="en-US" dirty="0" smtClean="0"/>
              <a:t>)</a:t>
            </a:r>
          </a:p>
          <a:p>
            <a:r>
              <a:rPr lang="en-US" dirty="0" smtClean="0"/>
              <a:t>Store houses for goods</a:t>
            </a:r>
          </a:p>
          <a:p>
            <a:r>
              <a:rPr lang="en-US" dirty="0" smtClean="0"/>
              <a:t>Jails (punishment)</a:t>
            </a:r>
            <a:endParaRPr lang="en-US" dirty="0"/>
          </a:p>
        </p:txBody>
      </p:sp>
    </p:spTree>
    <p:extLst>
      <p:ext uri="{BB962C8B-B14F-4D97-AF65-F5344CB8AC3E}">
        <p14:creationId xmlns:p14="http://schemas.microsoft.com/office/powerpoint/2010/main" val="19461441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 Caves in the Bible</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Adullam</a:t>
            </a:r>
            <a:endParaRPr lang="en-US" dirty="0"/>
          </a:p>
          <a:p>
            <a:pPr lvl="1"/>
            <a:r>
              <a:rPr lang="en-US" i="1" dirty="0" smtClean="0"/>
              <a:t>1 </a:t>
            </a:r>
            <a:r>
              <a:rPr lang="en-US" i="1" dirty="0"/>
              <a:t>Samuel </a:t>
            </a:r>
            <a:r>
              <a:rPr lang="en-US" i="1" dirty="0" smtClean="0"/>
              <a:t>22:1</a:t>
            </a:r>
            <a:r>
              <a:rPr lang="en-US" dirty="0" smtClean="0"/>
              <a:t> David </a:t>
            </a:r>
            <a:r>
              <a:rPr lang="en-US" dirty="0"/>
              <a:t>therefore departed thence, and escaped to the cave Adullam: and when his brethren and all his father's house heard it, they went down thither to him.    </a:t>
            </a:r>
            <a:endParaRPr lang="en-US" dirty="0" smtClean="0"/>
          </a:p>
          <a:p>
            <a:r>
              <a:rPr lang="en-US" dirty="0" smtClean="0"/>
              <a:t>Engedi</a:t>
            </a:r>
          </a:p>
          <a:p>
            <a:pPr lvl="1"/>
            <a:r>
              <a:rPr lang="en-US" i="1" dirty="0" smtClean="0"/>
              <a:t>1 </a:t>
            </a:r>
            <a:r>
              <a:rPr lang="en-US" i="1" dirty="0"/>
              <a:t>Samuel </a:t>
            </a:r>
            <a:r>
              <a:rPr lang="en-US" i="1" dirty="0" smtClean="0"/>
              <a:t>23:29-24</a:t>
            </a:r>
            <a:r>
              <a:rPr lang="en-US" dirty="0" smtClean="0"/>
              <a:t> </a:t>
            </a:r>
            <a:r>
              <a:rPr lang="en-US" dirty="0"/>
              <a:t>And David went up from thence, and dwelt in strong holds at Engedi. 1 And it came to pass, when Saul was returned from following the Philistines, that it was told him, saying, Behold, David is in the wilderness of Engedi.    </a:t>
            </a:r>
            <a:endParaRPr lang="en-US" dirty="0" smtClean="0"/>
          </a:p>
          <a:p>
            <a:pPr lvl="1"/>
            <a:r>
              <a:rPr lang="en-US" i="1" dirty="0" smtClean="0"/>
              <a:t>1 </a:t>
            </a:r>
            <a:r>
              <a:rPr lang="en-US" i="1" dirty="0"/>
              <a:t>Samuel 24:3</a:t>
            </a:r>
            <a:r>
              <a:rPr lang="en-US" dirty="0"/>
              <a:t> And he came to the sheepcotes by the way, where was a cave; and Saul went in to cover his feet: and David and his men remained in the sides of the cave.    </a:t>
            </a:r>
            <a:endParaRPr lang="en-US" dirty="0" smtClean="0"/>
          </a:p>
        </p:txBody>
      </p:sp>
    </p:spTree>
    <p:extLst>
      <p:ext uri="{BB962C8B-B14F-4D97-AF65-F5344CB8AC3E}">
        <p14:creationId xmlns:p14="http://schemas.microsoft.com/office/powerpoint/2010/main" val="16175631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 Caves in the Bible</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Machpelah</a:t>
            </a:r>
          </a:p>
          <a:p>
            <a:pPr lvl="1"/>
            <a:r>
              <a:rPr lang="en-US" i="1" dirty="0" smtClean="0"/>
              <a:t>Genesis </a:t>
            </a:r>
            <a:r>
              <a:rPr lang="en-US" i="1" dirty="0"/>
              <a:t>23:9</a:t>
            </a:r>
            <a:r>
              <a:rPr lang="en-US" dirty="0"/>
              <a:t> That he may give me the cave of Machpelah, which he hath, which is in the end of his field; for as much money as it is worth he shall give it me for a possession of a </a:t>
            </a:r>
            <a:r>
              <a:rPr lang="en-US" dirty="0" smtClean="0"/>
              <a:t>burying place </a:t>
            </a:r>
            <a:r>
              <a:rPr lang="en-US" dirty="0"/>
              <a:t>amongst you.    </a:t>
            </a:r>
            <a:endParaRPr lang="en-US" dirty="0" smtClean="0"/>
          </a:p>
          <a:p>
            <a:r>
              <a:rPr lang="en-US" dirty="0" smtClean="0"/>
              <a:t>Makkedah</a:t>
            </a:r>
          </a:p>
          <a:p>
            <a:pPr lvl="1"/>
            <a:r>
              <a:rPr lang="en-US" i="1" dirty="0"/>
              <a:t>John 10:16-17</a:t>
            </a:r>
            <a:r>
              <a:rPr lang="en-US" dirty="0" smtClean="0"/>
              <a:t> </a:t>
            </a:r>
            <a:r>
              <a:rPr lang="en-US" dirty="0"/>
              <a:t>And other sheep I have, which are not of this fold: them also I must bring, and they shall hear my voice; and there shall be one fold, and one shepherd. </a:t>
            </a:r>
            <a:r>
              <a:rPr lang="en-US" dirty="0" smtClean="0"/>
              <a:t>Therefore </a:t>
            </a:r>
            <a:r>
              <a:rPr lang="en-US" dirty="0"/>
              <a:t>doth my Father love me, because I lay down my life, that I might take it again.</a:t>
            </a:r>
          </a:p>
        </p:txBody>
      </p:sp>
    </p:spTree>
    <p:extLst>
      <p:ext uri="{BB962C8B-B14F-4D97-AF65-F5344CB8AC3E}">
        <p14:creationId xmlns:p14="http://schemas.microsoft.com/office/powerpoint/2010/main" val="18635374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Slide Number Placeholder 5"/>
          <p:cNvSpPr>
            <a:spLocks noGrp="1"/>
          </p:cNvSpPr>
          <p:nvPr>
            <p:ph type="sldNum" sz="quarter" idx="12"/>
          </p:nvPr>
        </p:nvSpPr>
        <p:spPr>
          <a:noFill/>
        </p:spPr>
        <p:txBody>
          <a:bodyPr/>
          <a:lstStyle/>
          <a:p>
            <a:fld id="{51D1231B-26D8-44F4-B722-821F5A71F0F0}" type="slidenum">
              <a:rPr lang="en-US"/>
              <a:pPr/>
              <a:t>9</a:t>
            </a:fld>
            <a:endParaRPr lang="en-US" dirty="0"/>
          </a:p>
        </p:txBody>
      </p:sp>
      <p:sp>
        <p:nvSpPr>
          <p:cNvPr id="10244" name="Rectangle 2"/>
          <p:cNvSpPr>
            <a:spLocks noGrp="1" noChangeArrowheads="1"/>
          </p:cNvSpPr>
          <p:nvPr>
            <p:ph type="title"/>
          </p:nvPr>
        </p:nvSpPr>
        <p:spPr/>
        <p:txBody>
          <a:bodyPr/>
          <a:lstStyle/>
          <a:p>
            <a:pPr eaLnBrk="1" hangingPunct="1"/>
            <a:r>
              <a:rPr lang="en-US" dirty="0" smtClean="0"/>
              <a:t>Found in caves: The </a:t>
            </a:r>
            <a:r>
              <a:rPr lang="en-US" dirty="0" smtClean="0"/>
              <a:t>Dead Sea Scrolls</a:t>
            </a:r>
          </a:p>
        </p:txBody>
      </p:sp>
      <p:sp>
        <p:nvSpPr>
          <p:cNvPr id="10245" name="Rectangle 3"/>
          <p:cNvSpPr>
            <a:spLocks noGrp="1" noChangeArrowheads="1"/>
          </p:cNvSpPr>
          <p:nvPr>
            <p:ph type="body" idx="1"/>
          </p:nvPr>
        </p:nvSpPr>
        <p:spPr>
          <a:xfrm>
            <a:off x="434340" y="1676400"/>
            <a:ext cx="6957060" cy="4800600"/>
          </a:xfrm>
        </p:spPr>
        <p:txBody>
          <a:bodyPr>
            <a:normAutofit/>
          </a:bodyPr>
          <a:lstStyle/>
          <a:p>
            <a:pPr eaLnBrk="1" hangingPunct="1">
              <a:lnSpc>
                <a:spcPct val="90000"/>
              </a:lnSpc>
              <a:buFont typeface="Wingdings" pitchFamily="2" charset="2"/>
              <a:buNone/>
            </a:pPr>
            <a:r>
              <a:rPr lang="en-US" sz="3200" dirty="0">
                <a:cs typeface="Times New Roman" pitchFamily="18" charset="0"/>
              </a:rPr>
              <a:t>     </a:t>
            </a:r>
            <a:r>
              <a:rPr lang="en-US" sz="2800" dirty="0">
                <a:cs typeface="Times New Roman" pitchFamily="18" charset="0"/>
              </a:rPr>
              <a:t>In 1947 a Bedouin shepherd boy, searching for a lost goat, threw a stone into a cave opening in Qumran by the Dead Sea and heard the sound of shattering pottery.  His inquisitiveness lead him to investigate and discover the first of what was to become known as the Dead Sea Scrolls.  The world found out about them about one year later in 1948.  The impact of this find on verifying the reliability of our Holy Scriptures cannot be overemphasized.</a:t>
            </a:r>
          </a:p>
        </p:txBody>
      </p:sp>
      <p:pic>
        <p:nvPicPr>
          <p:cNvPr id="10246" name="Picture 4" descr="C:\HEINZ\bibstudy\creation\croatia\icons\dsscave1.jpg"/>
          <p:cNvPicPr>
            <a:picLocks noChangeAspect="1" noChangeArrowheads="1"/>
          </p:cNvPicPr>
          <p:nvPr/>
        </p:nvPicPr>
        <p:blipFill>
          <a:blip r:embed="rId3" cstate="print"/>
          <a:srcRect/>
          <a:stretch>
            <a:fillRect/>
          </a:stretch>
        </p:blipFill>
        <p:spPr bwMode="auto">
          <a:xfrm>
            <a:off x="8197850" y="1676400"/>
            <a:ext cx="3243580" cy="4646209"/>
          </a:xfrm>
          <a:prstGeom prst="rect">
            <a:avLst/>
          </a:prstGeom>
          <a:noFill/>
          <a:ln w="9525">
            <a:noFill/>
            <a:miter lim="800000"/>
            <a:headEnd/>
            <a:tailEnd/>
          </a:ln>
        </p:spPr>
      </p:pic>
    </p:spTree>
    <p:extLst>
      <p:ext uri="{BB962C8B-B14F-4D97-AF65-F5344CB8AC3E}">
        <p14:creationId xmlns:p14="http://schemas.microsoft.com/office/powerpoint/2010/main" val="1651389269"/>
      </p:ext>
    </p:extLst>
  </p:cSld>
  <p:clrMapOvr>
    <a:masterClrMapping/>
  </p:clrMapOvr>
  <p:timing>
    <p:tnLst>
      <p:par>
        <p:cTn id="1" dur="indefinite" restart="never" nodeType="tmRoot"/>
      </p:par>
    </p:tnLst>
  </p:timing>
</p:sld>
</file>

<file path=ppt/theme/theme1.xml><?xml version="1.0" encoding="utf-8"?>
<a:theme xmlns:a="http://schemas.openxmlformats.org/drawingml/2006/main" name="160729-science-template-16x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160729-science-template-16x9</Template>
  <TotalTime>1206</TotalTime>
  <Words>1338</Words>
  <Application>Microsoft Macintosh PowerPoint</Application>
  <PresentationFormat>Widescreen</PresentationFormat>
  <Paragraphs>131</Paragraphs>
  <Slides>30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Calibri</vt:lpstr>
      <vt:lpstr>Courier New</vt:lpstr>
      <vt:lpstr>Mangal</vt:lpstr>
      <vt:lpstr>Times New Roman</vt:lpstr>
      <vt:lpstr>Wingdings</vt:lpstr>
      <vt:lpstr>Arial</vt:lpstr>
      <vt:lpstr>160729-science-template-16x9</vt:lpstr>
      <vt:lpstr>Mines, Minerals, and Minecraft</vt:lpstr>
      <vt:lpstr>Agenda</vt:lpstr>
      <vt:lpstr>Bible Study</vt:lpstr>
      <vt:lpstr>Types of Caves</vt:lpstr>
      <vt:lpstr>Where were they?</vt:lpstr>
      <vt:lpstr>Uses for Caves</vt:lpstr>
      <vt:lpstr>Specific Caves in the Bible</vt:lpstr>
      <vt:lpstr>Specific Caves in the Bible</vt:lpstr>
      <vt:lpstr>Found in caves: The Dead Sea Scrolls</vt:lpstr>
      <vt:lpstr>Where Is The Dead Sea?</vt:lpstr>
      <vt:lpstr>Dead Sea Scroll Facts</vt:lpstr>
      <vt:lpstr>Dead Sea Scroll Facts - 2</vt:lpstr>
      <vt:lpstr>Results of Dead Sea Finds</vt:lpstr>
      <vt:lpstr>The Raspberry Pi</vt:lpstr>
      <vt:lpstr>Naturebytes Wildlife Camera Kit</vt:lpstr>
      <vt:lpstr>Kit Contents</vt:lpstr>
      <vt:lpstr>How does it work?</vt:lpstr>
      <vt:lpstr>Assembly</vt:lpstr>
      <vt:lpstr>Example Photos</vt:lpstr>
      <vt:lpstr>Hacking Minecraft with Python</vt:lpstr>
      <vt:lpstr>More Python Games!</vt:lpstr>
      <vt:lpstr>Hide and Seek</vt:lpstr>
      <vt:lpstr>How to run Hide and Seek</vt:lpstr>
      <vt:lpstr>Whac-a-Block</vt:lpstr>
      <vt:lpstr>Whac-a-Block</vt:lpstr>
      <vt:lpstr>Big Cannon!</vt:lpstr>
      <vt:lpstr>How to run Hide and Seek</vt:lpstr>
      <vt:lpstr>Big Cannon!</vt:lpstr>
      <vt:lpstr>LAB TIME </vt:lpstr>
      <vt:lpstr>Questions or comments?</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Parables and pythons</dc:title>
  <dc:creator>Chuck Bell</dc:creator>
  <cp:lastModifiedBy>Chuck Bell</cp:lastModifiedBy>
  <cp:revision>341</cp:revision>
  <dcterms:created xsi:type="dcterms:W3CDTF">2018-09-09T20:06:26Z</dcterms:created>
  <dcterms:modified xsi:type="dcterms:W3CDTF">2019-04-02T23:57:16Z</dcterms:modified>
</cp:coreProperties>
</file>

<file path=docProps/thumbnail.jpeg>
</file>